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8" r:id="rId1"/>
  </p:sldMasterIdLst>
  <p:sldIdLst>
    <p:sldId id="256" r:id="rId2"/>
    <p:sldId id="303" r:id="rId3"/>
    <p:sldId id="304" r:id="rId4"/>
    <p:sldId id="316" r:id="rId5"/>
    <p:sldId id="306" r:id="rId6"/>
    <p:sldId id="308" r:id="rId7"/>
    <p:sldId id="309" r:id="rId8"/>
    <p:sldId id="270" r:id="rId9"/>
    <p:sldId id="271" r:id="rId10"/>
    <p:sldId id="272" r:id="rId11"/>
    <p:sldId id="310" r:id="rId12"/>
    <p:sldId id="311" r:id="rId13"/>
    <p:sldId id="312" r:id="rId14"/>
    <p:sldId id="313" r:id="rId15"/>
    <p:sldId id="314" r:id="rId16"/>
    <p:sldId id="315" r:id="rId17"/>
    <p:sldId id="317" r:id="rId18"/>
    <p:sldId id="318" r:id="rId19"/>
    <p:sldId id="319" r:id="rId20"/>
    <p:sldId id="320" r:id="rId21"/>
    <p:sldId id="275" r:id="rId22"/>
    <p:sldId id="356" r:id="rId23"/>
    <p:sldId id="282" r:id="rId24"/>
    <p:sldId id="323" r:id="rId25"/>
    <p:sldId id="324" r:id="rId26"/>
    <p:sldId id="325" r:id="rId27"/>
    <p:sldId id="357" r:id="rId28"/>
    <p:sldId id="288" r:id="rId29"/>
    <p:sldId id="360" r:id="rId30"/>
    <p:sldId id="359" r:id="rId31"/>
    <p:sldId id="338" r:id="rId32"/>
    <p:sldId id="339" r:id="rId33"/>
    <p:sldId id="340" r:id="rId34"/>
    <p:sldId id="341" r:id="rId35"/>
    <p:sldId id="342" r:id="rId36"/>
    <p:sldId id="343" r:id="rId37"/>
    <p:sldId id="368" r:id="rId38"/>
    <p:sldId id="369" r:id="rId39"/>
    <p:sldId id="370" r:id="rId40"/>
    <p:sldId id="371" r:id="rId41"/>
    <p:sldId id="372" r:id="rId42"/>
    <p:sldId id="373" r:id="rId43"/>
    <p:sldId id="352" r:id="rId44"/>
    <p:sldId id="353" r:id="rId45"/>
    <p:sldId id="355" r:id="rId46"/>
    <p:sldId id="299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00006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54" autoAdjust="0"/>
  </p:normalViewPr>
  <p:slideViewPr>
    <p:cSldViewPr>
      <p:cViewPr>
        <p:scale>
          <a:sx n="70" d="100"/>
          <a:sy n="70" d="100"/>
        </p:scale>
        <p:origin x="-1194" y="-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22182A8-B2D4-4B15-B7F8-66BFEBAC902B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41CED7A-316E-467C-9EAE-CC26F5D63E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EC60391-B369-4B32-A044-8964B34A63F8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DB9EB9-4A20-49D4-A6EA-9B9BE9F276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EFB50B-C66B-4868-A661-7121A19824E4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E44CD63-1714-4705-9615-DF339F3863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C11F96-B5C1-44DC-8A2A-785A563743C2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B64129-79C0-4FC6-BD8A-C70C09155D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B15CD8-D576-4C07-9F00-D600D1D9055A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8B0966-489B-4AF3-BB04-44C5A4B199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F7FEBE-D578-4391-8B39-4C11F90BA118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F9CC94-9FC6-48F4-8CE9-B658ADF88B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B468C3-62AD-43E7-BDE9-738B01066C80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9BEAA7E-B679-4BA4-907C-B69B4D4479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724737B-6890-49CD-8666-2241F175C601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8DB5C1-5493-4225-906A-59CC684FF8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A8E4DD-8BB4-43A9-B34E-08EC2ADD27EB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73AF1B-56C6-4ACC-96DF-4869EA3675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5223B0DC-ACFC-4A95-BAC6-B1A9F4323C0B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F812A2-DC7C-4400-A723-AA17C83039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8DDCF7D-7C46-411B-9B48-4B74E3EC703A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1B85010-8787-41F2-AE5D-740B503564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F9875DF-49FC-46B2-B1D5-87111979759B}" type="datetimeFigureOut">
              <a:rPr lang="ru-RU" smtClean="0"/>
              <a:pPr>
                <a:defRPr/>
              </a:pPr>
              <a:t>28.04.2016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1B5464-1440-4C4F-AAFA-A7563F5F15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Student\&#1052;&#1086;&#1080;%20&#1076;&#1086;&#1082;&#1091;&#1084;&#1077;&#1085;&#1090;&#1099;\&#1043;&#1077;&#1088;&#1073;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1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Cher1_58@mail.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4427538" y="-1395413"/>
            <a:ext cx="4716462" cy="6002338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бюджетное общеобразовательное учреждение </a:t>
            </a:r>
            <a:b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«Черемшанская средняя общеобразовательная школа №1 имени Петра Семеновича Курасанова» Черемшанского муниципального района Республики Татарстан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Публичный доклад директора </a:t>
            </a:r>
            <a:r>
              <a:rPr lang="ru-RU" sz="1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школы</a:t>
            </a:r>
            <a:br>
              <a:rPr lang="ru-RU" sz="1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Плотникова Виктора </a:t>
            </a:r>
            <a:r>
              <a:rPr lang="ru-RU" sz="20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александровича</a:t>
            </a:r>
            <a:endParaRPr lang="ru-RU" sz="20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10" descr="C:\Documents and Settings\Student\Мои документы\Герб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487988" y="130175"/>
            <a:ext cx="10096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1725" y="157163"/>
            <a:ext cx="1130300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F:\фото школы №1\P10708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528" y="908721"/>
            <a:ext cx="410400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7650"/>
            <a:ext cx="91440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Состав обучающихся 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в школе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7838" y="1676400"/>
            <a:ext cx="8666162" cy="4992688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/>
              <a:t>татары </a:t>
            </a:r>
            <a:r>
              <a:rPr lang="ru-RU" sz="3600" dirty="0"/>
              <a:t>– 125 обучающихся;</a:t>
            </a:r>
          </a:p>
          <a:p>
            <a:pPr lvl="0"/>
            <a:r>
              <a:rPr lang="ru-RU" sz="3600" dirty="0"/>
              <a:t>русские – 131 обучающихся;</a:t>
            </a:r>
          </a:p>
          <a:p>
            <a:pPr lvl="0"/>
            <a:r>
              <a:rPr lang="ru-RU" sz="3600" dirty="0"/>
              <a:t>чуваши – 54 обучающихся;</a:t>
            </a:r>
          </a:p>
          <a:p>
            <a:pPr lvl="0"/>
            <a:r>
              <a:rPr lang="ru-RU" sz="3600" dirty="0"/>
              <a:t>мордва – 18 обучающихся;</a:t>
            </a:r>
          </a:p>
          <a:p>
            <a:r>
              <a:rPr lang="ru-RU" sz="3600" dirty="0"/>
              <a:t>д</a:t>
            </a:r>
            <a:r>
              <a:rPr lang="ru-RU" sz="3600" dirty="0" smtClean="0"/>
              <a:t>ругие национальности – </a:t>
            </a:r>
            <a:r>
              <a:rPr lang="ru-RU" sz="3600" dirty="0"/>
              <a:t>5 обучающихся</a:t>
            </a:r>
            <a:endParaRPr lang="ru-RU" sz="3600" dirty="0" smtClean="0"/>
          </a:p>
          <a:p>
            <a:r>
              <a:rPr lang="ru-RU" sz="3600" dirty="0" smtClean="0"/>
              <a:t>смешанные </a:t>
            </a:r>
            <a:r>
              <a:rPr lang="ru-RU" sz="3600" dirty="0"/>
              <a:t>браки  -13 обучающихся.</a:t>
            </a:r>
          </a:p>
          <a:p>
            <a:pPr marL="0" indent="0">
              <a:buNone/>
            </a:pPr>
            <a:r>
              <a:rPr lang="ru-RU" dirty="0" smtClean="0"/>
              <a:t>       Организация </a:t>
            </a:r>
            <a:r>
              <a:rPr lang="ru-RU" dirty="0"/>
              <a:t>образовательного процесса в школе осуществляется в соответствии реализуемым учебным программ</a:t>
            </a:r>
            <a:r>
              <a:rPr lang="ru-RU" i="1" dirty="0"/>
              <a:t>,</a:t>
            </a:r>
            <a:r>
              <a:rPr lang="ru-RU" dirty="0"/>
              <a:t> соответствующим уровню и направленности образовательного процесса, организованного в школе, соответствуют учебному плану на всех ступенях обучения.</a:t>
            </a:r>
          </a:p>
          <a:p>
            <a:pPr marL="0" indent="0">
              <a:buNone/>
            </a:pPr>
            <a:r>
              <a:rPr lang="ru-RU" dirty="0"/>
              <a:t>В школе  22 класс - комплекта, в которых с начала 2015-2016 учебного года обучалось 346 обучающихся.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36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AutoShape 7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73" name="Group 6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80913357"/>
              </p:ext>
            </p:extLst>
          </p:nvPr>
        </p:nvGraphicFramePr>
        <p:xfrm>
          <a:off x="477838" y="1857375"/>
          <a:ext cx="8414642" cy="4235448"/>
        </p:xfrm>
        <a:graphic>
          <a:graphicData uri="http://schemas.openxmlformats.org/drawingml/2006/table">
            <a:tbl>
              <a:tblPr/>
              <a:tblGrid>
                <a:gridCol w="2509986"/>
                <a:gridCol w="1512168"/>
                <a:gridCol w="1512168"/>
                <a:gridCol w="1440160"/>
                <a:gridCol w="1440160"/>
              </a:tblGrid>
              <a:tr h="59096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Учебные года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2011/2012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2012/2013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2013/2014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2015/2016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644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классов всего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89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1-ая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909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2-ая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87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3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644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Общее количество обучающихся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266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284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346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Данные сохранности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контингента учащихся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2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4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15" y="1628800"/>
            <a:ext cx="9072562" cy="1143000"/>
          </a:xfrm>
        </p:spPr>
        <p:txBody>
          <a:bodyPr lIns="91440" tIns="45720" rIns="91440" bIns="45720" anchorCtr="1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effectLst/>
              </a:rPr>
              <a:t>Результаты   социологических исследований семей обучающихся </a:t>
            </a:r>
            <a:br>
              <a:rPr lang="ru-RU" sz="4400" b="1" dirty="0">
                <a:solidFill>
                  <a:schemeClr val="tx1"/>
                </a:solidFill>
                <a:effectLst/>
              </a:rPr>
            </a:br>
            <a:r>
              <a:rPr lang="ru-RU" sz="4400" b="1" dirty="0">
                <a:solidFill>
                  <a:schemeClr val="tx1"/>
                </a:solidFill>
                <a:effectLst/>
              </a:rPr>
              <a:t>в 2015-2016 учебном году</a:t>
            </a:r>
            <a:endParaRPr lang="ru-RU" sz="4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4408" y="0"/>
            <a:ext cx="899592" cy="88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33761"/>
              </p:ext>
            </p:extLst>
          </p:nvPr>
        </p:nvGraphicFramePr>
        <p:xfrm>
          <a:off x="755576" y="3573016"/>
          <a:ext cx="7776864" cy="2160240"/>
        </p:xfrm>
        <a:graphic>
          <a:graphicData uri="http://schemas.openxmlformats.org/drawingml/2006/table">
            <a:tbl>
              <a:tblPr/>
              <a:tblGrid>
                <a:gridCol w="2177522"/>
                <a:gridCol w="1835294"/>
                <a:gridCol w="1975369"/>
                <a:gridCol w="1788679"/>
              </a:tblGrid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1" kern="1200" dirty="0" smtClean="0">
                        <a:solidFill>
                          <a:srgbClr val="080808"/>
                        </a:solidFill>
                        <a:effectLst/>
                        <a:latin typeface="Franklin Gothic Medium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Полные</a:t>
                      </a: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 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семьи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 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1" kern="1200" dirty="0" smtClean="0">
                        <a:solidFill>
                          <a:srgbClr val="080808"/>
                        </a:solidFill>
                        <a:effectLst/>
                        <a:latin typeface="Franklin Gothic Medium"/>
                        <a:ea typeface="Calibri"/>
                      </a:endParaRPr>
                    </a:p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Неполные</a:t>
                      </a: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 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семьи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1" kern="1200" dirty="0" smtClean="0">
                        <a:solidFill>
                          <a:srgbClr val="080808"/>
                        </a:solidFill>
                        <a:effectLst/>
                        <a:latin typeface="Franklin Gothic Medium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Многодетные</a:t>
                      </a:r>
                      <a:r>
                        <a:rPr lang="ru-RU" sz="2000" b="1" i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 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семьи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Семьи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, 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оформившие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 </a:t>
                      </a:r>
                      <a:r>
                        <a:rPr lang="ru-RU" sz="2000" b="1" i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опекунство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kern="1200" dirty="0" smtClean="0">
                        <a:solidFill>
                          <a:srgbClr val="080808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197 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. / 58%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kern="1200" dirty="0" smtClean="0">
                        <a:solidFill>
                          <a:srgbClr val="080808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56</a:t>
                      </a: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./18%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kern="1200" dirty="0" smtClean="0">
                        <a:solidFill>
                          <a:srgbClr val="080808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66 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./21%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kern="1200" dirty="0" smtClean="0">
                        <a:solidFill>
                          <a:srgbClr val="080808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11</a:t>
                      </a:r>
                      <a:r>
                        <a:rPr lang="ru-RU" sz="2000" b="1" kern="1200" dirty="0" smtClean="0">
                          <a:solidFill>
                            <a:srgbClr val="080808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000" b="1" kern="1200" dirty="0">
                          <a:solidFill>
                            <a:srgbClr val="080808"/>
                          </a:solidFill>
                          <a:effectLst/>
                          <a:latin typeface="Cambria"/>
                          <a:ea typeface="Calibri"/>
                        </a:rPr>
                        <a:t>. / 3,4%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916113"/>
            <a:ext cx="9034463" cy="432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         </a:t>
            </a: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Проект «СМС-бокс», реализуемый совместно с прокуратурой Черемшанского муниципального района - </a:t>
            </a:r>
            <a:r>
              <a:rPr lang="ru-RU" altLang="ru-RU" sz="2400" dirty="0" smtClean="0"/>
              <a:t> </a:t>
            </a: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интересная форма привлечения школьной общественности к нормативно-правовому разделу жизни и  совместному управлению развитием школы стал.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59122"/>
            <a:ext cx="7772400" cy="135770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080808"/>
                </a:solidFill>
              </a:rPr>
              <a:t>Органы ученического  </a:t>
            </a:r>
            <a:r>
              <a:rPr lang="ru-RU" altLang="ru-RU" sz="4000" b="1" dirty="0" smtClean="0">
                <a:solidFill>
                  <a:srgbClr val="080808"/>
                </a:solidFill>
              </a:rPr>
              <a:t> </a:t>
            </a:r>
            <a:r>
              <a:rPr lang="ru-RU" altLang="ru-RU" sz="4000" b="1" dirty="0" smtClean="0">
                <a:solidFill>
                  <a:srgbClr val="080808"/>
                </a:solidFill>
              </a:rPr>
              <a:t>самоуправления в правовой сфере </a:t>
            </a:r>
            <a:r>
              <a:rPr lang="ru-RU" altLang="ru-RU" sz="4000" b="1" dirty="0" smtClean="0">
                <a:solidFill>
                  <a:srgbClr val="080808"/>
                </a:solidFill>
              </a:rPr>
              <a:t>школы.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endParaRPr lang="ru-RU" altLang="ru-RU" sz="4000" b="1" dirty="0" smtClean="0">
              <a:solidFill>
                <a:srgbClr val="080808"/>
              </a:solidFill>
            </a:endParaRPr>
          </a:p>
        </p:txBody>
      </p:sp>
      <p:pic>
        <p:nvPicPr>
          <p:cNvPr id="2253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0"/>
            <a:ext cx="1150937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СМС-бок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4151088"/>
            <a:ext cx="414337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7650"/>
            <a:ext cx="91440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Административная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команда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341438"/>
            <a:ext cx="7772400" cy="5516562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Плотников Виктор Александрович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директор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школы,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2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Шарифуллина 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Эльмира </a:t>
            </a: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Ахтямовна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учебно-воспитательной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работе, менеджер образования, управление кадрами.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2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2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Гайнутдинова 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Муслима Галимзяновна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учебной работе по вопросам национального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образования,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2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Ялышева Альфия Гумаровна,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заместитель директора по воспитательной </a:t>
            </a:r>
            <a:r>
              <a:rPr lang="ru-RU" sz="2200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работе, менеджер образования, управление кадрами.</a:t>
            </a:r>
            <a:endParaRPr lang="ru-RU" sz="22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18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360" y="229418"/>
            <a:ext cx="10795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8" descr="600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3558" name="Picture 10" descr="6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341438"/>
            <a:ext cx="9890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4" descr="1920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4143375"/>
            <a:ext cx="100488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 descr="C:\Documents and Settings\Администратор\Рабочий стол\97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2636838"/>
            <a:ext cx="989013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Strannik\Downloads\125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429264"/>
            <a:ext cx="1000132" cy="12858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" y="1484784"/>
            <a:ext cx="9144000" cy="5149379"/>
          </a:xfrm>
        </p:spPr>
        <p:txBody>
          <a:bodyPr/>
          <a:lstStyle/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20 учебных кабинетов  7 оборудованы  комплектом интерактивного оборудования (ноутбук, проектор, интерактивная доска), кроме того ещё 10 имеют экраны и мультимедиа оборудование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кабинет физики  и истории с комплектом современного лабораторного и информационного  оборудования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мобильный компьютерный кабинет (начальная школа)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 кабинет информатики и ИКТ с выходом в Интернет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Единая локальная сеть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Актовый зал, библиотека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 спортивный зал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Столовая на 120 посадочных мест.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Кабинеты технологии для девочек и мальчиков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6657975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80808"/>
                </a:solidFill>
              </a:rPr>
              <a:t>Материально-техническая</a:t>
            </a:r>
            <a:br>
              <a:rPr lang="ru-RU" altLang="ru-RU" sz="4000" smtClean="0">
                <a:solidFill>
                  <a:srgbClr val="080808"/>
                </a:solidFill>
              </a:rPr>
            </a:br>
            <a:r>
              <a:rPr lang="ru-RU" altLang="ru-RU" sz="4000" smtClean="0">
                <a:solidFill>
                  <a:srgbClr val="080808"/>
                </a:solidFill>
              </a:rPr>
              <a:t>            база школы</a:t>
            </a:r>
          </a:p>
        </p:txBody>
      </p:sp>
      <p:pic>
        <p:nvPicPr>
          <p:cNvPr id="2458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5492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j02055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445125"/>
            <a:ext cx="12954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01763"/>
            <a:ext cx="8820150" cy="43894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  </a:t>
            </a:r>
            <a:r>
              <a:rPr lang="ru-RU" altLang="ru-RU" sz="2400" b="1" smtClean="0">
                <a:solidFill>
                  <a:srgbClr val="080808"/>
                </a:solidFill>
                <a:latin typeface="Times New Roman" pitchFamily="18" charset="0"/>
              </a:rPr>
              <a:t>Девочки 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– чёрное или коричневое школьное платье с белым и чёрным фартуками, </a:t>
            </a:r>
            <a:r>
              <a:rPr lang="ru-RU" altLang="ru-RU" sz="2400" b="1" smtClean="0">
                <a:solidFill>
                  <a:srgbClr val="080808"/>
                </a:solidFill>
                <a:latin typeface="Times New Roman" pitchFamily="18" charset="0"/>
              </a:rPr>
              <a:t>мальчики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– классические брюки, костюм, светлая рубашка, галстук – эти требования прописаны в Уставе школы и соответствуют Модельному нормативному акту субъекта Российской Федерации об установлении требований к одежде обучающихся по образовательным программам начального общего, основного общего и среднего общего образования, тем более 1 сентября 2013 года вступит в силу ФЗ от 29 декабря 2012 года №273-ФЗ «Об образовании в Российской Федерации», согласно которому установление требований к одежде обучающихся отнесено к компетенции образовательного учреждения.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350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080808"/>
                </a:solidFill>
              </a:rPr>
              <a:t>Единая форма 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r>
              <a:rPr lang="ru-RU" altLang="ru-RU" sz="4000" b="1" dirty="0" smtClean="0">
                <a:solidFill>
                  <a:srgbClr val="080808"/>
                </a:solidFill>
              </a:rPr>
              <a:t>      одежды</a:t>
            </a:r>
          </a:p>
        </p:txBody>
      </p:sp>
      <p:pic>
        <p:nvPicPr>
          <p:cNvPr id="2560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AutoShape 6" descr="f%5FPhoto%5F11073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5606" name="AutoShape 8" descr="f%5FPhoto%5F11073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560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3863" y="4629150"/>
            <a:ext cx="150018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4933950"/>
            <a:ext cx="18430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25538"/>
            <a:ext cx="8963025" cy="511177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            </a:t>
            </a:r>
            <a:r>
              <a:rPr lang="ru-RU" altLang="ru-RU" sz="2600" b="1" u="sng" dirty="0" smtClean="0">
                <a:solidFill>
                  <a:srgbClr val="080808"/>
                </a:solidFill>
                <a:latin typeface="Times New Roman" pitchFamily="18" charset="0"/>
              </a:rPr>
              <a:t>Цель образовательной деятельности</a:t>
            </a:r>
            <a:r>
              <a:rPr lang="ru-RU" altLang="ru-RU" sz="2600" b="1" dirty="0" smtClean="0">
                <a:solidFill>
                  <a:srgbClr val="080808"/>
                </a:solidFill>
                <a:latin typeface="Times New Roman" pitchFamily="18" charset="0"/>
              </a:rPr>
              <a:t> </a:t>
            </a: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педагогического коллектива школы - </a:t>
            </a:r>
            <a:r>
              <a:rPr lang="ru-RU" altLang="ru-RU" sz="2600" u="sng" dirty="0" smtClean="0">
                <a:solidFill>
                  <a:srgbClr val="080808"/>
                </a:solidFill>
                <a:latin typeface="Times New Roman" pitchFamily="18" charset="0"/>
              </a:rPr>
              <a:t>формирование ключевых компетенций</a:t>
            </a: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 для продолжения образования в течение всей жизни.</a:t>
            </a:r>
          </a:p>
          <a:p>
            <a:pPr eaLnBrk="1" hangingPunct="1">
              <a:lnSpc>
                <a:spcPct val="80000"/>
              </a:lnSpc>
            </a:pPr>
            <a:endParaRPr lang="ru-RU" altLang="ru-RU" sz="26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         Организация образовательного процесса в школе осуществляется в соответствии со статусом  «общеобразовательная школа». Реализуемые учебные программы соответствуют уровню и направленности образовательного процесса, организованного в школе, т.е.  соответствуют учебному плану на всех ступенях обучения.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6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          Основное общее образование структурировано на основе  базисных учебных планов Республики Татарстан 2012 года трехуровневого образования: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1-я ступень (уровень) – 1-4-е классы;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2-я ступень (уровень) - 5-9-е классы;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600" dirty="0" smtClean="0">
                <a:solidFill>
                  <a:srgbClr val="080808"/>
                </a:solidFill>
                <a:latin typeface="Times New Roman" pitchFamily="18" charset="0"/>
              </a:rPr>
              <a:t>3-я ступень (уровень) – 10-11-е классы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57944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Учебный план</a:t>
            </a:r>
          </a:p>
        </p:txBody>
      </p:sp>
      <p:pic>
        <p:nvPicPr>
          <p:cNvPr id="2662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0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9142413" cy="5112866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            </a:t>
            </a:r>
            <a:r>
              <a:rPr lang="ru-RU" sz="2800" dirty="0"/>
              <a:t>Начальная школа -  обучение по ФГОС НОО – 1-4 классы;</a:t>
            </a:r>
          </a:p>
          <a:p>
            <a:r>
              <a:rPr lang="ru-RU" sz="2800" dirty="0"/>
              <a:t>          Основная школа – общеобразовательный уровень с расширенным изучением математики и русского языка за счёт часов школьного компонента учебного плана, в </a:t>
            </a:r>
            <a:r>
              <a:rPr lang="ru-RU" sz="2800" dirty="0" err="1"/>
              <a:t>т.ч</a:t>
            </a:r>
            <a:r>
              <a:rPr lang="ru-RU" sz="2800" dirty="0"/>
              <a:t>. </a:t>
            </a:r>
            <a:r>
              <a:rPr lang="ru-RU" sz="2800" dirty="0" err="1"/>
              <a:t>предпрофильная</a:t>
            </a:r>
            <a:r>
              <a:rPr lang="ru-RU" sz="2800" dirty="0"/>
              <a:t> подготовка в 9 классе на элективных курсах, 5,6 классы – пилотные - ФГОС ООО.</a:t>
            </a:r>
          </a:p>
          <a:p>
            <a:r>
              <a:rPr lang="ru-RU" sz="2800" dirty="0"/>
              <a:t>          Средняя школа – универсальное обучение.  По выбору родителей и обучающихся 10, 11 классов имеется возможность открытия социально-гуманитарного профиля.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5507037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b="1" smtClean="0">
                <a:solidFill>
                  <a:srgbClr val="080808"/>
                </a:solidFill>
              </a:rPr>
              <a:t>Вариативное </a:t>
            </a:r>
            <a:br>
              <a:rPr lang="ru-RU" altLang="ru-RU" sz="4000" b="1" smtClean="0">
                <a:solidFill>
                  <a:srgbClr val="080808"/>
                </a:solidFill>
              </a:rPr>
            </a:br>
            <a:r>
              <a:rPr lang="ru-RU" altLang="ru-RU" sz="4000" b="1" smtClean="0">
                <a:solidFill>
                  <a:srgbClr val="080808"/>
                </a:solidFill>
              </a:rPr>
              <a:t>образование</a:t>
            </a:r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676400"/>
            <a:ext cx="9034909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      </a:t>
            </a: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Программы по сохранению и развитию языков народов, проживающих в РТ, концепции «Русский язык в Татарстане» в школе созданы все условия для паритетного изучения двух государственных языков, в </a:t>
            </a:r>
            <a:r>
              <a:rPr lang="ru-RU" altLang="ru-RU" sz="2400" dirty="0" err="1" smtClean="0">
                <a:solidFill>
                  <a:srgbClr val="080808"/>
                </a:solidFill>
                <a:latin typeface="Times New Roman" pitchFamily="18" charset="0"/>
              </a:rPr>
              <a:t>т.ч</a:t>
            </a: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. блочное распределение учебных кабинетов. Изучение русского, татарского, языков позволяет формировать языковую личность РТ, владеющую языками на функциональном уровне.</a:t>
            </a:r>
            <a:r>
              <a:rPr lang="ru-RU" altLang="ru-RU" sz="2400" dirty="0" smtClean="0"/>
              <a:t> 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</a:t>
            </a:r>
            <a:r>
              <a:rPr lang="ru-RU" altLang="ru-RU" sz="4000" b="1" smtClean="0">
                <a:solidFill>
                  <a:srgbClr val="080808"/>
                </a:solidFill>
              </a:rPr>
              <a:t>Реализация Закона </a:t>
            </a:r>
            <a:br>
              <a:rPr lang="ru-RU" altLang="ru-RU" sz="4000" b="1" smtClean="0">
                <a:solidFill>
                  <a:srgbClr val="080808"/>
                </a:solidFill>
              </a:rPr>
            </a:br>
            <a:r>
              <a:rPr lang="ru-RU" altLang="ru-RU" sz="4000" b="1" smtClean="0">
                <a:solidFill>
                  <a:srgbClr val="080808"/>
                </a:solidFill>
              </a:rPr>
              <a:t>«О языках народов РТ»</a:t>
            </a:r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4495800"/>
            <a:ext cx="1533525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508500"/>
            <a:ext cx="15509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4437063"/>
            <a:ext cx="17145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4581525"/>
            <a:ext cx="21145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77950"/>
            <a:ext cx="8713788" cy="48974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1862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-  в Черемшане открылась первая церковно-приходская школа с двухлетним сроком обучения.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1920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- открылась семилетняя школа.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1936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– образование средней школы.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2009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– школа центр компетенции по подготовке учащихся к ЕГЭ по биологии и русскому языку.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2010-2013г.г. </a:t>
            </a:r>
            <a:r>
              <a:rPr lang="ru-RU" altLang="ru-RU" sz="2000" dirty="0" smtClean="0">
                <a:solidFill>
                  <a:srgbClr val="080808"/>
                </a:solidFill>
              </a:rPr>
              <a:t>– реализация Программы информатизации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2014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– Школа Превосходства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080808"/>
                </a:solidFill>
              </a:rPr>
              <a:t>2015 год </a:t>
            </a:r>
            <a:r>
              <a:rPr lang="ru-RU" altLang="ru-RU" sz="2000" dirty="0" smtClean="0">
                <a:solidFill>
                  <a:srgbClr val="080808"/>
                </a:solidFill>
              </a:rPr>
              <a:t>– школе присвоено звание героя советского союза Петра Семеновича </a:t>
            </a:r>
            <a:r>
              <a:rPr lang="ru-RU" altLang="ru-RU" sz="2000" dirty="0" err="1" smtClean="0">
                <a:solidFill>
                  <a:srgbClr val="080808"/>
                </a:solidFill>
              </a:rPr>
              <a:t>Курасанова</a:t>
            </a:r>
            <a:r>
              <a:rPr lang="ru-RU" altLang="ru-RU" sz="2000" dirty="0" smtClean="0">
                <a:solidFill>
                  <a:srgbClr val="080808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80808"/>
                </a:solidFill>
              </a:rPr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80808"/>
                </a:solidFill>
              </a:rPr>
              <a:t>    </a:t>
            </a:r>
            <a:r>
              <a:rPr lang="ru-RU" altLang="ru-RU" sz="2000" b="1" dirty="0" smtClean="0">
                <a:solidFill>
                  <a:srgbClr val="080808"/>
                </a:solidFill>
              </a:rPr>
              <a:t>Результат: </a:t>
            </a:r>
            <a:r>
              <a:rPr lang="ru-RU" altLang="ru-RU" sz="2000" dirty="0" smtClean="0">
                <a:solidFill>
                  <a:srgbClr val="080808"/>
                </a:solidFill>
              </a:rPr>
              <a:t>Создание единой образовательной информационной среды, учебной, педагогической, управленческой и обслуживающей деятельности школы, где ведущую роль играют информационно-коммуникационные технологии, позволяющие повысить качество и доступность образовательного процесса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279946"/>
            <a:ext cx="7772400" cy="711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080808"/>
                </a:solidFill>
              </a:rPr>
              <a:t>Этапы становления 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       школы</a:t>
            </a:r>
          </a:p>
        </p:txBody>
      </p:sp>
      <p:pic>
        <p:nvPicPr>
          <p:cNvPr id="11268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700213"/>
            <a:ext cx="9036050" cy="4489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Обучают, воспитывают  и обслуживают учащихся школы всего  63  работника, из них 39 педагогических работников, включая администрацию школы и совместителей.                                                                                        </a:t>
            </a:r>
            <a:r>
              <a:rPr lang="ru-RU" altLang="ru-RU" sz="2000" b="1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Из них:  </a:t>
            </a: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2 - отличника  народного просвещения,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</a:t>
            </a: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3 - «Почётных работников общего образования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4 -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1 - «Заслуженный работник физической культуры и спорта РТ»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5 - «Почётная Грамота МО и Н РФ»,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9 - «Почётная Грамота МО и Н РТ»,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14 - «Почётная Грамота РОО»,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Из  39  учителей 32 - имеют высшее профессиональное образование,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5 - среднее специальное.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Учителей с высшей квалификационной категории – 6 человек,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          с первой квалификационной категории – 23 человек.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mtClean="0">
                <a:solidFill>
                  <a:srgbClr val="080808"/>
                </a:solidFill>
              </a:rPr>
              <a:t>Кадровое обеспечение</a:t>
            </a:r>
          </a:p>
        </p:txBody>
      </p:sp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8745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315913"/>
            <a:ext cx="6337300" cy="981076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Кадровое   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обеспечение: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Лучшие учителя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692150"/>
            <a:ext cx="3959225" cy="1246188"/>
          </a:xfrm>
        </p:spPr>
        <p:txBody>
          <a:bodyPr anchor="b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9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Баляева Людмила Фёдоровна </a:t>
            </a:r>
            <a:r>
              <a:rPr lang="ru-RU" sz="19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учитель русского языка и литературы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sz="half" idx="4294967295"/>
          </p:nvPr>
        </p:nvSpPr>
        <p:spPr>
          <a:xfrm>
            <a:off x="0" y="2255838"/>
            <a:ext cx="8496300" cy="4651375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9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Гайнутдинова Муслима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9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Галимзяновна </a:t>
            </a:r>
            <a:r>
              <a:rPr lang="ru-RU" sz="19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учитель        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9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Татарского </a:t>
            </a:r>
            <a:r>
              <a:rPr lang="ru-RU" sz="19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языка</a:t>
            </a:r>
            <a:endParaRPr lang="ru-RU" sz="19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6249988" y="981075"/>
            <a:ext cx="2894012" cy="998538"/>
          </a:xfrm>
        </p:spPr>
        <p:txBody>
          <a:bodyPr anchor="b">
            <a:norm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9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Сиямкин Владимир Григорьевич </a:t>
            </a:r>
            <a:r>
              <a:rPr lang="ru-RU" sz="19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– учитель физической культуры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326063" y="2205038"/>
            <a:ext cx="3817937" cy="3587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</a:t>
            </a:r>
          </a:p>
        </p:txBody>
      </p:sp>
      <p:pic>
        <p:nvPicPr>
          <p:cNvPr id="29703" name="Picture 1" descr="S3010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2447925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 descr="S30100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916113"/>
            <a:ext cx="2640012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260350"/>
            <a:ext cx="8588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5" descr="1920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5816" y="4076699"/>
            <a:ext cx="17272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7"/>
          <p:cNvSpPr txBox="1">
            <a:spLocks/>
          </p:cNvSpPr>
          <p:nvPr/>
        </p:nvSpPr>
        <p:spPr bwMode="auto">
          <a:xfrm>
            <a:off x="4932363" y="4476750"/>
            <a:ext cx="21605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Плотникова Валентина Георгиевна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–учитель начальных классов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C:\Documents and Settings\Администратор\Рабочий стол\138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4476750"/>
            <a:ext cx="1697038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79388" y="0"/>
            <a:ext cx="896461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2400" b="1">
                <a:solidFill>
                  <a:srgbClr val="080808"/>
                </a:solidFill>
                <a:ea typeface="Calibri" pitchFamily="34" charset="0"/>
                <a:cs typeface="Times New Roman" pitchFamily="18" charset="0"/>
              </a:rPr>
              <a:t>Педагогический коллектив – активные участники спортивной и общественно-культурной жизни района: различных спартакиад и соревнований, смотра художественной самодеятельности.</a:t>
            </a:r>
            <a:endParaRPr lang="ru-RU" sz="2400" b="1">
              <a:solidFill>
                <a:srgbClr val="080808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380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1013" y="457200"/>
            <a:ext cx="85883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DCIM\103D3100\DSC_01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74071"/>
            <a:ext cx="3240484" cy="216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DCIM\103D3100\DSC_00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" y="1785578"/>
            <a:ext cx="4097074" cy="235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DCIM\103D3100\DSC_00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08" y="1412776"/>
            <a:ext cx="423314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74850"/>
            <a:ext cx="9144000" cy="3719513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качества  обучения    за 2014-2015  учебный год  и  3 четверть 2015-2016 учебного года </a:t>
            </a:r>
            <a:endParaRPr lang="ru-RU" sz="60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549275"/>
            <a:ext cx="1439862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785938"/>
            <a:ext cx="9144000" cy="3816350"/>
          </a:xfrm>
        </p:spPr>
        <p:txBody>
          <a:bodyPr>
            <a:normAutofit fontScale="92500"/>
          </a:bodyPr>
          <a:lstStyle/>
          <a:p>
            <a:pPr lvl="0"/>
            <a:r>
              <a:rPr lang="ru-RU" sz="2400" dirty="0"/>
              <a:t>2014-2015 учебный год: качество – 63,77%, успеваемость - 100%.</a:t>
            </a:r>
          </a:p>
          <a:p>
            <a:pPr lvl="0"/>
            <a:r>
              <a:rPr lang="ru-RU" sz="2400" dirty="0"/>
              <a:t>2015-2016 учебный год (3 четверть) 2 - 9 классы - качество –56,67%, успеваемость –98,89%.</a:t>
            </a:r>
          </a:p>
          <a:p>
            <a:pPr lvl="0"/>
            <a:r>
              <a:rPr lang="en-US" sz="2400" dirty="0"/>
              <a:t>I</a:t>
            </a:r>
            <a:r>
              <a:rPr lang="ru-RU" sz="2400" dirty="0"/>
              <a:t> полугодие: 10 - 11 классы – качество - 65%, успеваемость – 100%.</a:t>
            </a:r>
          </a:p>
          <a:p>
            <a:pPr lvl="0"/>
            <a:r>
              <a:rPr lang="ru-RU" sz="2400" dirty="0"/>
              <a:t>увеличивается количество учащихся:</a:t>
            </a:r>
          </a:p>
          <a:p>
            <a:pPr lvl="0"/>
            <a:r>
              <a:rPr lang="ru-RU" sz="2400" dirty="0"/>
              <a:t> 2014-2015 учебный год – 318   учащихся на конец года;</a:t>
            </a:r>
          </a:p>
          <a:p>
            <a:pPr lvl="0"/>
            <a:r>
              <a:rPr lang="ru-RU" sz="2400" dirty="0"/>
              <a:t>  2015-2016 учебный год (1 полугодие) – 346 учащихся.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        </a:t>
            </a:r>
            <a:r>
              <a:rPr lang="ru-RU" altLang="ru-RU" sz="4000" b="1" smtClean="0">
                <a:solidFill>
                  <a:srgbClr val="000066"/>
                </a:solidFill>
              </a:rPr>
              <a:t>Показатели</a:t>
            </a:r>
            <a:br>
              <a:rPr lang="ru-RU" altLang="ru-RU" sz="4000" b="1" smtClean="0">
                <a:solidFill>
                  <a:srgbClr val="000066"/>
                </a:solidFill>
              </a:rPr>
            </a:br>
            <a:r>
              <a:rPr lang="ru-RU" altLang="ru-RU" sz="4000" b="1" smtClean="0">
                <a:solidFill>
                  <a:srgbClr val="000066"/>
                </a:solidFill>
              </a:rPr>
              <a:t> качества и успеваемости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260350"/>
            <a:ext cx="936625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47650"/>
            <a:ext cx="8459787" cy="16684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effectLst/>
              </a:rPr>
              <a:t>Результаты выпускных экзаменов за </a:t>
            </a: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курс </a:t>
            </a:r>
            <a:r>
              <a:rPr lang="ru-RU" sz="2400" b="1" dirty="0">
                <a:effectLst/>
              </a:rPr>
              <a:t>основной общей школы за </a:t>
            </a: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2014-2015 </a:t>
            </a:r>
            <a:r>
              <a:rPr lang="ru-RU" sz="2400" b="1" dirty="0">
                <a:effectLst/>
              </a:rPr>
              <a:t>учебный год</a:t>
            </a:r>
            <a:endParaRPr lang="ru-RU" altLang="ru-RU" dirty="0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801688"/>
            <a:ext cx="1008062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268413" y="1616075"/>
            <a:ext cx="52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endParaRPr kumimoji="0" lang="ru-RU" altLang="ru-RU">
              <a:latin typeface="Verdana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60449"/>
              </p:ext>
            </p:extLst>
          </p:nvPr>
        </p:nvGraphicFramePr>
        <p:xfrm>
          <a:off x="107504" y="1914525"/>
          <a:ext cx="9036496" cy="4511002"/>
        </p:xfrm>
        <a:graphic>
          <a:graphicData uri="http://schemas.openxmlformats.org/drawingml/2006/table">
            <a:tbl>
              <a:tblPr/>
              <a:tblGrid>
                <a:gridCol w="1908435"/>
                <a:gridCol w="1374239"/>
                <a:gridCol w="1353607"/>
                <a:gridCol w="1353607"/>
                <a:gridCol w="1408397"/>
                <a:gridCol w="1638211"/>
              </a:tblGrid>
              <a:tr h="4840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7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Сда-вало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</a:t>
                      </a:r>
                      <a:r>
                        <a:rPr lang="ru-RU" sz="160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балл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Сда-вало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</a:t>
                      </a:r>
                      <a:r>
                        <a:rPr lang="ru-RU" sz="160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«Черемшанская  СОШ №1 им. П.С. Курасанова»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 /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3,64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по району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256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3,65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27,08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256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3,45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 (%)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школе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району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52,9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53,04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52,9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45,24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(%)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школе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району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94,54</a:t>
                      </a: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94,54</a:t>
                      </a: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340" marR="5334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-100013"/>
            <a:ext cx="9036050" cy="114300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Мониторинг результатов ЕГЭ за 6 лет</a:t>
            </a:r>
            <a:endParaRPr lang="ru-RU" alt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1938" y="836613"/>
            <a:ext cx="11525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808326"/>
              </p:ext>
            </p:extLst>
          </p:nvPr>
        </p:nvGraphicFramePr>
        <p:xfrm>
          <a:off x="107502" y="836621"/>
          <a:ext cx="8981552" cy="5611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694"/>
                <a:gridCol w="1122694"/>
                <a:gridCol w="1122694"/>
                <a:gridCol w="1122694"/>
                <a:gridCol w="1122694"/>
                <a:gridCol w="1122694"/>
                <a:gridCol w="1122694"/>
                <a:gridCol w="1122694"/>
              </a:tblGrid>
              <a:tr h="4156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Среднее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 значение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2010 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2011 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2012г.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2013г.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2014г.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2015г.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</a:tr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Русский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язык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60,58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67,33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69,3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66,47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64,33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73,69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54,32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57,86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65,47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57,93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62,2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64,3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67,3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65,8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33350" algn="l"/>
                          <a:tab pos="295275" algn="ctr"/>
                        </a:tabLs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		69,2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63,4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65,9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53,19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52,4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43,1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42,92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42,6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49,65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49,34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42,2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42,34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44,7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49,9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48,5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48,4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44,6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46,4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45,4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60,33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79,5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49,5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72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55,36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60,48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60,3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72,4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40,1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58,79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63,4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67,8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Обществозна-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ние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55,65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60,37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63,25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63,125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59,3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61,11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53,79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54,48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55,27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54,6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59,5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55,4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История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51,6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55,0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51,3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49,5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55,8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50,21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50,1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52,3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49,3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51,2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45,3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46,7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066404"/>
              </p:ext>
            </p:extLst>
          </p:nvPr>
        </p:nvGraphicFramePr>
        <p:xfrm>
          <a:off x="0" y="1268760"/>
          <a:ext cx="9144000" cy="5195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632"/>
                <a:gridCol w="1026368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Биология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68,2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69,1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73,5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65,8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61,8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57,9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56,72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58,78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58,39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65,7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54,3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41,66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47,33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39,8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44,0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32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45,73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47,19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46,72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55,4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40,1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46,37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52,3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48,1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40,1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50,5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51,5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46,7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45,4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51,2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Информатика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55,5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30,5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40,72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67,35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64,0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59,5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62,7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59,7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Литература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56,2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48,1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61,8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52,8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56,3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58,4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53,6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Английский язык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/>
                          <a:ea typeface="Times New Roman"/>
                        </a:rPr>
                        <a:t>65,67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41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64,89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66,0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72,7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  <a:tr h="207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62,8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64,8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476672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Мониторинг результатов ЕГЭ за 6 лет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940260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0" y="369521"/>
            <a:ext cx="7715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5010150" algn="l"/>
              </a:tabLst>
            </a:pPr>
            <a:r>
              <a:rPr lang="ru-RU" sz="2400" b="1" dirty="0"/>
              <a:t>Данные </a:t>
            </a:r>
            <a:r>
              <a:rPr lang="ru-RU" sz="2400" b="1" dirty="0" err="1"/>
              <a:t>обученности</a:t>
            </a:r>
            <a:r>
              <a:rPr lang="ru-RU" sz="2400" b="1" dirty="0"/>
              <a:t> учащихся по учебным предметам в целом (показатель – качество обучения) </a:t>
            </a:r>
            <a:endParaRPr kumimoji="0" lang="ru-RU" altLang="ru-RU" sz="2400" dirty="0">
              <a:solidFill>
                <a:srgbClr val="080808"/>
              </a:solidFill>
              <a:latin typeface="Arial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42" name="Rectangle 112"/>
          <p:cNvSpPr>
            <a:spLocks noChangeArrowheads="1"/>
          </p:cNvSpPr>
          <p:nvPr/>
        </p:nvSpPr>
        <p:spPr bwMode="auto">
          <a:xfrm>
            <a:off x="642938" y="254147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altLang="ru-RU" dirty="0"/>
          </a:p>
          <a:p>
            <a:pPr eaLnBrk="0" hangingPunct="0"/>
            <a:endParaRPr lang="ru-RU" alt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441693"/>
              </p:ext>
            </p:extLst>
          </p:nvPr>
        </p:nvGraphicFramePr>
        <p:xfrm>
          <a:off x="179512" y="1385189"/>
          <a:ext cx="8856983" cy="5356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6492"/>
                <a:gridCol w="1981415"/>
                <a:gridCol w="1981415"/>
                <a:gridCol w="1957661"/>
              </a:tblGrid>
              <a:tr h="549923">
                <a:tc>
                  <a:txBody>
                    <a:bodyPr/>
                    <a:lstStyle/>
                    <a:p>
                      <a:pPr algn="ctr"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Предмет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2012-2013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2013-2014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2014-2015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71,11%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70,37%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Математика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72%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71,11%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74,54%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География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78%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92,86%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92,96%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Физика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90%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88,89%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93,33%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ОБЖ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Технология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99%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98,6%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99,58%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Физическая  культура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99,5%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99,26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98,89%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Татарский язык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84,5%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79,63%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81,52%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Химия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67%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67,12%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81,03%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Биология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82%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88,74%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86,71%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История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92,05%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92,41%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Обществознание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82,5%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95,93%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97,47%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Информатика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90%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84,93%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87,93%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43304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Английский язык 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72%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>
                          <a:effectLst/>
                        </a:rPr>
                        <a:t>74,44%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9525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kern="1200" dirty="0">
                          <a:effectLst/>
                        </a:rPr>
                        <a:t>72,1%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672"/>
            <a:ext cx="9144000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/>
              <a:t>Подготовка к итоговой аттестации проходит согласно нормативно-правовых документов МО и Н РФ, РТ и соответствующих локальных актов школы.</a:t>
            </a:r>
            <a:endParaRPr lang="ru-RU" sz="2200" b="1" dirty="0"/>
          </a:p>
          <a:p>
            <a:r>
              <a:rPr lang="ru-RU" sz="2300" i="1" dirty="0"/>
              <a:t>Особое внимание уделялось следующему:</a:t>
            </a:r>
            <a:endParaRPr lang="ru-RU" sz="2300" dirty="0"/>
          </a:p>
          <a:p>
            <a:r>
              <a:rPr lang="ru-RU" sz="2300" i="1" dirty="0"/>
              <a:t>а) анализу результатов итоговой аттестации в прошедшем учебном году, выработке основных направлений работы школы по подготовке к ОГЭ и ЕГЭ;</a:t>
            </a:r>
            <a:endParaRPr lang="ru-RU" sz="2300" dirty="0"/>
          </a:p>
          <a:p>
            <a:r>
              <a:rPr lang="ru-RU" sz="2300" i="1" dirty="0"/>
              <a:t>б) диагностике затруднений учителей русского языка и математики по организации подготовки обучающихся к государственной итоговой аттестации за курс основной и средней школы в форме ОГЭ и ЕГЭ;</a:t>
            </a:r>
            <a:endParaRPr lang="ru-RU" sz="2300" dirty="0"/>
          </a:p>
          <a:p>
            <a:r>
              <a:rPr lang="ru-RU" sz="2300" i="1" dirty="0"/>
              <a:t>в) организация дополнительных занятий со слабоуспевающими учащимися, испытывающих затруднения при подготовке к ОГЭ и ЕГЭ;</a:t>
            </a:r>
            <a:endParaRPr lang="ru-RU" sz="2300" dirty="0"/>
          </a:p>
          <a:p>
            <a:r>
              <a:rPr lang="ru-RU" sz="2300" i="1" dirty="0"/>
              <a:t>г) мониторингу успешности обучающихся по результатам контрольных работ в форме и по материалам ОГЭ и ЕГЭ по русскому языку и математике и предметам по выбору</a:t>
            </a:r>
            <a:r>
              <a:rPr lang="ru-RU" sz="2300" i="1" dirty="0" smtClean="0"/>
              <a:t>;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3684204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268413"/>
            <a:ext cx="8589962" cy="4752975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      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 smtClean="0">
                <a:solidFill>
                  <a:srgbClr val="080808"/>
                </a:solidFill>
                <a:latin typeface="Times New Roman" pitchFamily="18" charset="0"/>
              </a:rPr>
              <a:t>Государственный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4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1. Создание условий для получения обучающимися качественного образования в соответствии с государственными стандартами;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2. Развитие творческой, конкурентоспособной, общественно-активной, функционально и устойчиво развитой личности;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2000" b="1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1800" b="1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80808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80808"/>
                </a:solidFill>
                <a:latin typeface="Times New Roman" pitchFamily="18" charset="0"/>
              </a:rPr>
              <a:t>Социальный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4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1. Организация учебного процесса в безопасных и комфортных условиях;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2. Обеспечение качества образования, позволяющего учащимся эффективно взаимодействовать с членами общества в соответствии с требованиями эпохи.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64344"/>
            <a:ext cx="8316416" cy="711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080808"/>
                </a:solidFill>
              </a:rPr>
              <a:t>Назначение</a:t>
            </a:r>
            <a:r>
              <a:rPr lang="ru-RU" altLang="ru-RU" sz="4000" dirty="0">
                <a:solidFill>
                  <a:srgbClr val="080808"/>
                </a:solidFill>
              </a:rPr>
              <a:t> </a:t>
            </a:r>
            <a:r>
              <a:rPr lang="ru-RU" altLang="ru-RU" sz="4000" dirty="0" smtClean="0">
                <a:solidFill>
                  <a:srgbClr val="080808"/>
                </a:solidFill>
              </a:rPr>
              <a:t> программы</a:t>
            </a:r>
          </a:p>
        </p:txBody>
      </p:sp>
      <p:pic>
        <p:nvPicPr>
          <p:cNvPr id="12292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8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822"/>
            <a:ext cx="9144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1" dirty="0" smtClean="0"/>
              <a:t>д</a:t>
            </a:r>
            <a:r>
              <a:rPr lang="ru-RU" sz="2300" i="1" dirty="0"/>
              <a:t>) контролю эффективности преподавания русского языка и математики в старших классах в условиях подготовки к ОГЭ и ЕГЭ;</a:t>
            </a:r>
            <a:endParaRPr lang="ru-RU" sz="2300" dirty="0"/>
          </a:p>
          <a:p>
            <a:r>
              <a:rPr lang="ru-RU" sz="2300" i="1" dirty="0"/>
              <a:t>е) организации итогового повторения (контроль осуществлялся через изучение документации, по электронным журналам, собеседование с учителями, проведение контрольных срезов, индивидуальных консультаций с учащимися);</a:t>
            </a:r>
            <a:endParaRPr lang="ru-RU" sz="2300" dirty="0"/>
          </a:p>
          <a:p>
            <a:r>
              <a:rPr lang="ru-RU" sz="2300" i="1" dirty="0" smtClean="0"/>
              <a:t>ж</a:t>
            </a:r>
            <a:r>
              <a:rPr lang="ru-RU" sz="2300" i="1" dirty="0"/>
              <a:t>) проведению промежуточного контроля согласно учебному плану;</a:t>
            </a:r>
            <a:endParaRPr lang="ru-RU" sz="2300" dirty="0"/>
          </a:p>
          <a:p>
            <a:r>
              <a:rPr lang="ru-RU" sz="2300" i="1" dirty="0"/>
              <a:t>и) контролю за выполнением программного материала по всем предметам;</a:t>
            </a:r>
            <a:endParaRPr lang="ru-RU" sz="2300" dirty="0"/>
          </a:p>
          <a:p>
            <a:r>
              <a:rPr lang="ru-RU" sz="2300" i="1" dirty="0"/>
              <a:t>к) организации совещания учителей, «малых педагогических советов» для учащихся выпускных классов, общешкольных и классных собраний для родителей выпускников;</a:t>
            </a:r>
            <a:endParaRPr lang="ru-RU" sz="2300" dirty="0"/>
          </a:p>
          <a:p>
            <a:r>
              <a:rPr lang="ru-RU" sz="2300" i="1" dirty="0"/>
              <a:t>л) сбору информации о выборе экзаменов учащимися, формированию базы данных ОГЭ и ЕГЭ;</a:t>
            </a:r>
            <a:endParaRPr lang="ru-RU" sz="2300" dirty="0"/>
          </a:p>
          <a:p>
            <a:r>
              <a:rPr lang="ru-RU" sz="2300" i="1" dirty="0"/>
              <a:t>м) подготовке к итоговому сочинению в 11 классах;</a:t>
            </a:r>
            <a:endParaRPr lang="ru-RU" sz="2300" dirty="0"/>
          </a:p>
          <a:p>
            <a:r>
              <a:rPr lang="ru-RU" sz="2300" i="1" dirty="0"/>
              <a:t>н) формированию индивидуальных траекторий как для подготовки учащихся группы «риска» ОГЭ и ЕГЭ, так и для высокомотивированных будущих выпускников школы.</a:t>
            </a:r>
            <a:endParaRPr lang="ru-RU" sz="2300" dirty="0"/>
          </a:p>
          <a:p>
            <a:r>
              <a:rPr lang="ru-RU" sz="2300" dirty="0" smtClean="0"/>
              <a:t> 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2597046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96875" y="1400175"/>
            <a:ext cx="8747125" cy="48482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</a:t>
            </a:r>
            <a:r>
              <a:rPr lang="ru-RU" altLang="ru-RU" sz="1600" b="1" smtClean="0">
                <a:solidFill>
                  <a:srgbClr val="080808"/>
                </a:solidFill>
              </a:rPr>
              <a:t>Имеется следующее медицинское оборудование: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стерилизатор воздушный,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облучатели-рециркуляторы воздуха ультрафиолетовый бактерицидный (2 шт),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медицинский инструментальный столик,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плантограф детский,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фармацевтические холодильники ( 2 шт).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</a:t>
            </a:r>
            <a:r>
              <a:rPr lang="ru-RU" altLang="ru-RU" sz="1600" b="1" smtClean="0">
                <a:solidFill>
                  <a:srgbClr val="080808"/>
                </a:solidFill>
              </a:rPr>
              <a:t>Мероприятия медицинского направления: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-сотрудничество с Центральной поликлиникой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-ежегодный углубленный  медицинский осмотр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педагогов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-ежегодный  медицинский осмотр  учащихся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ежегодная вакцинация против гриппа учащихся 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учителей школы.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-ежегодное санаторное лечение педагогов в дни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каникул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b="1" smtClean="0">
                <a:solidFill>
                  <a:srgbClr val="080808"/>
                </a:solidFill>
              </a:rPr>
              <a:t>      Пропаганда здорового образа жизни: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-рубрика о спорте в школьной газете,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-проведение спортивных праздников «Зарница», спортивных соревнований,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-исследовательская деятельность и публичные выступления учащихся в рамках работы секций экологического направления различных конкурсов,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проведение традиционных Дней здоровья.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-21952" y="276225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080808"/>
                </a:solidFill>
              </a:rPr>
              <a:t>Медицинское сопровождение </a:t>
            </a:r>
            <a:br>
              <a:rPr lang="ru-RU" altLang="ru-RU" sz="3200" dirty="0" smtClean="0">
                <a:solidFill>
                  <a:srgbClr val="080808"/>
                </a:solidFill>
              </a:rPr>
            </a:br>
            <a:r>
              <a:rPr lang="ru-RU" altLang="ru-RU" sz="3200" dirty="0" smtClean="0">
                <a:solidFill>
                  <a:srgbClr val="080808"/>
                </a:solidFill>
              </a:rPr>
              <a:t>учебно-воспитательного процесса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DSC068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636838"/>
            <a:ext cx="329406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82675" y="1114425"/>
            <a:ext cx="78105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</a:t>
            </a:r>
            <a:r>
              <a:rPr lang="ru-RU" altLang="ru-RU" sz="2000" b="1" smtClean="0">
                <a:solidFill>
                  <a:srgbClr val="080808"/>
                </a:solidFill>
              </a:rPr>
              <a:t>Охват горячим питанием составляет 100%.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  Питание организовано по нескольким направлениям: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дотационное питание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питание группы продленного дня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выполнение  питьевого режима: установлен питьевой фильтр воды.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   В качестве достижений можно считать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доступный общественный контроль со стороны родительского комитета, совета старшеклассников;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работу  «Почты доверия», содержимое которой изымается 1 раз в неделю и анализируется в присутствии заведующего столовой.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Организация питания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F:\DSC076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518025"/>
            <a:ext cx="18240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F:\DSC078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4545013"/>
            <a:ext cx="1787525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/>
              <a:t>           </a:t>
            </a:r>
            <a:r>
              <a:rPr lang="ru-RU" altLang="ru-RU" sz="2000" dirty="0" smtClean="0">
                <a:solidFill>
                  <a:srgbClr val="080808"/>
                </a:solidFill>
              </a:rPr>
              <a:t>Приоритетным направлением в области организации условий безопасности школа считает совокупность мероприятий образовательного, просветительного, административно-хозяйственного и охранного характера с обязательной организацией мониторинга: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Динамики чрезвычайных ситуаций;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Количества вынесенных предписаний со стороны органов контроля условий безопасности;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Уровня материально-технического обеспечения безопасных условий в образовательной среде;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Развития нормативно-правовой базы безопасности образовательного пространства;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Кадрового и материального обеспечения предмета ОБЖ;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Уровня и качества проведения практических мероприятий, формирующих способность учащихся и педагогов к действиям в экстремальных ситуациях.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Данных об ущербе для жизни и здоровья детей, связанные с условиями пребывания в ОУ;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Доступности медицинской </a:t>
            </a:r>
            <a:r>
              <a:rPr lang="ru-RU" altLang="ru-RU" sz="2000" dirty="0" smtClean="0">
                <a:solidFill>
                  <a:srgbClr val="080808"/>
                </a:solidFill>
              </a:rPr>
              <a:t>помощи</a:t>
            </a:r>
            <a:r>
              <a:rPr lang="ru-RU" altLang="ru-RU" sz="2000" dirty="0">
                <a:solidFill>
                  <a:srgbClr val="080808"/>
                </a:solidFill>
              </a:rPr>
              <a:t>.</a:t>
            </a:r>
            <a:endParaRPr lang="ru-RU" altLang="ru-RU" sz="2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dirty="0" smtClean="0">
              <a:solidFill>
                <a:srgbClr val="080808"/>
              </a:solidFill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</a:t>
            </a:r>
            <a:r>
              <a:rPr lang="ru-RU" altLang="ru-RU" sz="4000" b="1" dirty="0" smtClean="0">
                <a:solidFill>
                  <a:srgbClr val="080808"/>
                </a:solidFill>
              </a:rPr>
              <a:t>Обеспечение 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r>
              <a:rPr lang="ru-RU" altLang="ru-RU" sz="4000" b="1" dirty="0" smtClean="0">
                <a:solidFill>
                  <a:srgbClr val="080808"/>
                </a:solidFill>
              </a:rPr>
              <a:t>безопасности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5667642"/>
            <a:ext cx="2597835" cy="108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676400"/>
            <a:ext cx="8026400" cy="41148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000" dirty="0" smtClean="0"/>
              <a:t>     </a:t>
            </a:r>
            <a:r>
              <a:rPr lang="ru-RU" altLang="ru-RU" sz="2000" b="1" dirty="0" smtClean="0">
                <a:solidFill>
                  <a:srgbClr val="080808"/>
                </a:solidFill>
              </a:rPr>
              <a:t>Виды внеклассной деятельности, которая осуществляется по различным направлениям</a:t>
            </a:r>
            <a:r>
              <a:rPr lang="ru-RU" altLang="ru-RU" sz="2000" dirty="0" smtClean="0">
                <a:solidFill>
                  <a:srgbClr val="080808"/>
                </a:solidFill>
              </a:rPr>
              <a:t>:</a:t>
            </a:r>
          </a:p>
          <a:p>
            <a:pPr marL="0" indent="0" eaLnBrk="1" hangingPunct="1">
              <a:spcBef>
                <a:spcPts val="0"/>
              </a:spcBef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rgbClr val="080808"/>
                </a:solidFill>
              </a:rPr>
              <a:t>познавательная деятельность,</a:t>
            </a:r>
          </a:p>
          <a:p>
            <a:pPr marL="0" indent="0" eaLnBrk="1" hangingPunct="1">
              <a:spcBef>
                <a:spcPts val="0"/>
              </a:spcBef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rgbClr val="080808"/>
                </a:solidFill>
              </a:rPr>
              <a:t>гражданско-патриотическая деятельность,</a:t>
            </a:r>
          </a:p>
          <a:p>
            <a:pPr marL="0" indent="0" eaLnBrk="1" hangingPunct="1">
              <a:spcBef>
                <a:spcPts val="0"/>
              </a:spcBef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rgbClr val="080808"/>
                </a:solidFill>
              </a:rPr>
              <a:t>спортивно-оздоровительная деятельность,</a:t>
            </a:r>
          </a:p>
          <a:p>
            <a:pPr marL="0" indent="0" eaLnBrk="1" hangingPunct="1">
              <a:spcBef>
                <a:spcPts val="0"/>
              </a:spcBef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rgbClr val="080808"/>
                </a:solidFill>
              </a:rPr>
              <a:t>художественно-эстетическая деятельность,</a:t>
            </a:r>
          </a:p>
          <a:p>
            <a:pPr marL="0" indent="0" eaLnBrk="1" hangingPunct="1">
              <a:spcBef>
                <a:spcPts val="0"/>
              </a:spcBef>
              <a:buFont typeface="Wingdings" pitchFamily="2" charset="2"/>
              <a:buChar char="v"/>
            </a:pPr>
            <a:r>
              <a:rPr lang="ru-RU" altLang="ru-RU" sz="2400" dirty="0" smtClean="0">
                <a:solidFill>
                  <a:srgbClr val="080808"/>
                </a:solidFill>
              </a:rPr>
              <a:t>организационно-массовая деятельность</a:t>
            </a:r>
            <a:r>
              <a:rPr lang="ru-RU" altLang="ru-RU" sz="2400" dirty="0" smtClean="0"/>
              <a:t>. 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80808"/>
                </a:solidFill>
              </a:rPr>
              <a:t>Организация воспитательного процесса в школе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7651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6" descr="DSC076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652963"/>
            <a:ext cx="3006725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4687888"/>
            <a:ext cx="3006725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431032" y="299417"/>
            <a:ext cx="871296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b="1" dirty="0" smtClean="0"/>
              <a:t>               Школьная </a:t>
            </a:r>
            <a:r>
              <a:rPr lang="ru-RU" sz="3200" b="1" dirty="0"/>
              <a:t>Дума </a:t>
            </a:r>
            <a:r>
              <a:rPr lang="ru-RU" sz="3200" dirty="0"/>
              <a:t>(ШД) – является высшим органом самоуправления школы. Депутаты школьной Думы состоит из числа учащиеся 8-11-х классов. </a:t>
            </a:r>
          </a:p>
          <a:p>
            <a:r>
              <a:rPr lang="ru-RU" sz="3200" dirty="0"/>
              <a:t> </a:t>
            </a:r>
            <a:r>
              <a:rPr lang="ru-RU" sz="3200" b="1" dirty="0"/>
              <a:t>Детская общественная организация «Дружина имени Мусы </a:t>
            </a:r>
            <a:r>
              <a:rPr lang="ru-RU" sz="3200" b="1" dirty="0" err="1"/>
              <a:t>Джалиля</a:t>
            </a:r>
            <a:r>
              <a:rPr lang="ru-RU" sz="3200" b="1" dirty="0"/>
              <a:t>»</a:t>
            </a:r>
            <a:r>
              <a:rPr lang="ru-RU" sz="3200" dirty="0"/>
              <a:t> создана и работает на базе Черемшанской средней общеобразовательной школы №</a:t>
            </a:r>
            <a:r>
              <a:rPr lang="ru-RU" sz="3200" dirty="0" smtClean="0"/>
              <a:t>1 </a:t>
            </a:r>
            <a:r>
              <a:rPr lang="ru-RU" sz="3200" dirty="0" err="1" smtClean="0"/>
              <a:t>им.П.С.Курасанова</a:t>
            </a:r>
            <a:r>
              <a:rPr lang="ru-RU" sz="3200" dirty="0" smtClean="0"/>
              <a:t>». </a:t>
            </a:r>
            <a:r>
              <a:rPr lang="ru-RU" sz="3200" dirty="0"/>
              <a:t>ДОО объединяет в своих рядах  116  следопыта, 78 наследника и 53 наставника. Руководит организацией  Смирнова Екатерина Николаевна. </a:t>
            </a: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768" y="85476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260648"/>
            <a:ext cx="8099425" cy="612110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80808"/>
                </a:solidFill>
              </a:rPr>
              <a:t>          </a:t>
            </a:r>
            <a:r>
              <a:rPr lang="ru-RU" altLang="ru-RU" sz="1800" dirty="0" smtClean="0">
                <a:solidFill>
                  <a:srgbClr val="080808"/>
                </a:solidFill>
              </a:rPr>
              <a:t>Основой ДОО «Дружина имени Мусы </a:t>
            </a:r>
            <a:r>
              <a:rPr lang="ru-RU" altLang="ru-RU" sz="1800" dirty="0" err="1" smtClean="0">
                <a:solidFill>
                  <a:srgbClr val="080808"/>
                </a:solidFill>
              </a:rPr>
              <a:t>Джалиля</a:t>
            </a:r>
            <a:r>
              <a:rPr lang="ru-RU" altLang="ru-RU" sz="1800" dirty="0" smtClean="0">
                <a:solidFill>
                  <a:srgbClr val="080808"/>
                </a:solidFill>
              </a:rPr>
              <a:t>» являются отряды, которые в своей деятельности руководствуются Уставом организации.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80808"/>
                </a:solidFill>
              </a:rPr>
              <a:t>          “Следопыты ” – объединяет детей младшего школьного возраста, учащихся 1-4 классов.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80808"/>
                </a:solidFill>
              </a:rPr>
              <a:t>         “Наследники ” – объединяет детей среднего школьного возраста учащихся 5-8 классов.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80808"/>
                </a:solidFill>
              </a:rPr>
              <a:t>         «Наставники» - объединяет детей старшего школьного возраста учащихся 9-11 классов.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80808"/>
                </a:solidFill>
              </a:rPr>
              <a:t>        Дружина насчитывает 13 отрядов: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2 «а» класс – отряд «Лучик»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2 «б» класс – отряд «Веселый ветер»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3 «а» класс – отряд «Дружба»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3 «б» класс – отряд «Чемпионы»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4 «а» класс – отряд «Почемучки»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4 «б» класс – отряд « Феникс»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5 «а» класс – отряд «Веселая семейка»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5 «б» класс – отряд «Лидер»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6 «а» класс – отряд «Росток»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6 «б» класс – отряд «Бригантина»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7  класс – отряд «Алые паруса»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8 класс – отряд «Олимп»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80808"/>
                </a:solidFill>
              </a:rPr>
              <a:t>9, 10 и 11 классы – отряд «Юность»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dirty="0" smtClean="0">
              <a:solidFill>
                <a:srgbClr val="080808"/>
              </a:solidFill>
            </a:endParaRP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152525" cy="1166813"/>
          </a:xfrm>
          <a:noFill/>
        </p:spPr>
      </p:pic>
      <p:pic>
        <p:nvPicPr>
          <p:cNvPr id="53252" name="Picture 4" descr="C:\Users\Екатерина\Documents\фото школы №1\принятие в СНТ\DSC046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852738"/>
            <a:ext cx="33845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effectLst>
                  <a:reflection blurRad="12700" stA="48000" endA="300" endPos="55000" dir="5400000" sy="-90000" algn="bl"/>
                </a:effectLst>
              </a:rPr>
              <a:t>Мероприятия  по воспитательной  направленности:</a:t>
            </a:r>
            <a:endParaRPr lang="ru-RU" sz="3600" dirty="0"/>
          </a:p>
          <a:p>
            <a:pPr algn="ctr"/>
            <a:r>
              <a:rPr lang="ru-RU" sz="3600" b="1" dirty="0"/>
              <a:t>Сентябрь </a:t>
            </a:r>
            <a:endParaRPr lang="ru-RU" sz="3600" dirty="0"/>
          </a:p>
          <a:p>
            <a:pPr lvl="0"/>
            <a:r>
              <a:rPr lang="ru-RU" sz="3600" dirty="0"/>
              <a:t>Месячник безопасности</a:t>
            </a:r>
          </a:p>
          <a:p>
            <a:pPr lvl="0"/>
            <a:r>
              <a:rPr lang="ru-RU" sz="3600" dirty="0"/>
              <a:t>Праздник «1 сентября – День знаний»</a:t>
            </a:r>
          </a:p>
          <a:p>
            <a:pPr lvl="0"/>
            <a:r>
              <a:rPr lang="ru-RU" sz="3600" dirty="0"/>
              <a:t>«День финансовой грамотности»</a:t>
            </a:r>
          </a:p>
          <a:p>
            <a:pPr lvl="0"/>
            <a:r>
              <a:rPr lang="ru-RU" sz="3600" dirty="0"/>
              <a:t>15 сентября - День рождения СНТ </a:t>
            </a:r>
          </a:p>
          <a:p>
            <a:pPr lvl="0"/>
            <a:r>
              <a:rPr lang="ru-RU" sz="3600" dirty="0"/>
              <a:t>Республиканская природоохранная эколого-образовательная акция «Урок чистоты»</a:t>
            </a:r>
          </a:p>
          <a:p>
            <a:r>
              <a:rPr lang="ru-RU" sz="3600" dirty="0"/>
              <a:t>«Подари книге вторую жизнь</a:t>
            </a:r>
          </a:p>
        </p:txBody>
      </p:sp>
    </p:spTree>
    <p:extLst>
      <p:ext uri="{BB962C8B-B14F-4D97-AF65-F5344CB8AC3E}">
        <p14:creationId xmlns:p14="http://schemas.microsoft.com/office/powerpoint/2010/main" val="17681633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820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О</a:t>
            </a:r>
            <a:r>
              <a:rPr lang="ru-RU" sz="3600" b="1" dirty="0" smtClean="0"/>
              <a:t>ктябрь </a:t>
            </a:r>
            <a:endParaRPr lang="ru-RU" sz="3600" b="1" dirty="0"/>
          </a:p>
          <a:p>
            <a:pPr lvl="0"/>
            <a:r>
              <a:rPr lang="ru-RU" sz="3600" dirty="0"/>
              <a:t>«1 октября – День добра и уважения»</a:t>
            </a:r>
          </a:p>
          <a:p>
            <a:pPr lvl="0"/>
            <a:r>
              <a:rPr lang="ru-RU" sz="3600" dirty="0"/>
              <a:t>Школьный рейд «Единая школьная форма»</a:t>
            </a:r>
          </a:p>
          <a:p>
            <a:pPr lvl="0"/>
            <a:r>
              <a:rPr lang="ru-RU" sz="3600" dirty="0"/>
              <a:t>Праздничный концерт «Возраст достоин уважения» в доме престарелых</a:t>
            </a:r>
          </a:p>
          <a:p>
            <a:pPr lvl="0"/>
            <a:r>
              <a:rPr lang="ru-RU" sz="3600" dirty="0"/>
              <a:t>Республиканская акция «Мы за здоровую Россию»</a:t>
            </a:r>
          </a:p>
          <a:p>
            <a:pPr lvl="0"/>
            <a:r>
              <a:rPr lang="ru-RU" sz="3600" dirty="0"/>
              <a:t>Осенняя выставка «Дары осени»</a:t>
            </a:r>
          </a:p>
          <a:p>
            <a:pPr lvl="0"/>
            <a:r>
              <a:rPr lang="ru-RU" sz="3600" dirty="0"/>
              <a:t>Тематическая дискотека  «Осенний </a:t>
            </a:r>
            <a:r>
              <a:rPr lang="ru-RU" sz="3600" dirty="0" err="1"/>
              <a:t>микс</a:t>
            </a:r>
            <a:r>
              <a:rPr lang="ru-RU" sz="3600" dirty="0"/>
              <a:t>»</a:t>
            </a:r>
          </a:p>
          <a:p>
            <a:pPr lvl="0"/>
            <a:r>
              <a:rPr lang="ru-RU" sz="3600" dirty="0"/>
              <a:t>Антинаркотическое мероприятие</a:t>
            </a:r>
          </a:p>
        </p:txBody>
      </p:sp>
    </p:spTree>
    <p:extLst>
      <p:ext uri="{BB962C8B-B14F-4D97-AF65-F5344CB8AC3E}">
        <p14:creationId xmlns:p14="http://schemas.microsoft.com/office/powerpoint/2010/main" val="9364799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Ноябрь</a:t>
            </a:r>
            <a:endParaRPr lang="ru-RU" sz="4000" dirty="0"/>
          </a:p>
          <a:p>
            <a:pPr lvl="0"/>
            <a:r>
              <a:rPr lang="ru-RU" sz="4000" dirty="0"/>
              <a:t>Классные часы по теме «День народного единства» (2 -11 классах.)</a:t>
            </a:r>
          </a:p>
          <a:p>
            <a:pPr lvl="0"/>
            <a:r>
              <a:rPr lang="ru-RU" sz="4000" dirty="0"/>
              <a:t>Посещение историко-краеведческого музея</a:t>
            </a:r>
          </a:p>
          <a:p>
            <a:pPr lvl="0"/>
            <a:r>
              <a:rPr lang="ru-RU" sz="4000" dirty="0"/>
              <a:t>Единый урок культуры</a:t>
            </a:r>
          </a:p>
          <a:p>
            <a:pPr lvl="0"/>
            <a:r>
              <a:rPr lang="ru-RU" sz="4000" dirty="0"/>
              <a:t>«Здесь рождаются законы»</a:t>
            </a:r>
          </a:p>
          <a:p>
            <a:pPr lvl="0"/>
            <a:r>
              <a:rPr lang="ru-RU" sz="4000" dirty="0"/>
              <a:t>«Мы школьниками стали»</a:t>
            </a:r>
          </a:p>
          <a:p>
            <a:pPr lvl="0"/>
            <a:r>
              <a:rPr lang="ru-RU" sz="4000" dirty="0"/>
              <a:t>«День матери – день добра и уважения»</a:t>
            </a:r>
          </a:p>
          <a:p>
            <a:pPr lvl="0"/>
            <a:r>
              <a:rPr lang="ru-RU" sz="4000" dirty="0"/>
              <a:t>«Осенний бал» для учащихся 8- 11 классов.</a:t>
            </a:r>
          </a:p>
        </p:txBody>
      </p:sp>
    </p:spTree>
    <p:extLst>
      <p:ext uri="{BB962C8B-B14F-4D97-AF65-F5344CB8AC3E}">
        <p14:creationId xmlns:p14="http://schemas.microsoft.com/office/powerpoint/2010/main" val="34514038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871663"/>
            <a:ext cx="4191000" cy="47244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Лицензия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08588" y="2133600"/>
            <a:ext cx="4343400" cy="47244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Аккредитация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04913" y="47625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5400" b="1" dirty="0" smtClean="0">
                <a:solidFill>
                  <a:srgbClr val="080808"/>
                </a:solidFill>
              </a:rPr>
              <a:t>Нормативные</a:t>
            </a:r>
            <a:br>
              <a:rPr lang="ru-RU" altLang="ru-RU" sz="5400" b="1" dirty="0" smtClean="0">
                <a:solidFill>
                  <a:srgbClr val="080808"/>
                </a:solidFill>
              </a:rPr>
            </a:br>
            <a:r>
              <a:rPr lang="ru-RU" altLang="ru-RU" sz="5400" b="1" dirty="0" smtClean="0">
                <a:solidFill>
                  <a:srgbClr val="080808"/>
                </a:solidFill>
              </a:rPr>
              <a:t> документы</a:t>
            </a:r>
          </a:p>
        </p:txBody>
      </p:sp>
      <p:pic>
        <p:nvPicPr>
          <p:cNvPr id="13317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Аккредитация1 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8575" y="2830513"/>
            <a:ext cx="24796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аккредитация2 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1775" y="3284538"/>
            <a:ext cx="25304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лиц!00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565400"/>
            <a:ext cx="26606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Декабрь</a:t>
            </a:r>
            <a:endParaRPr lang="ru-RU" sz="3200" dirty="0"/>
          </a:p>
          <a:p>
            <a:pPr lvl="0"/>
            <a:r>
              <a:rPr lang="ru-RU" sz="3200" dirty="0"/>
              <a:t>1 декабря – Всероссийская акция </a:t>
            </a:r>
            <a:r>
              <a:rPr lang="ru-RU" sz="3200" i="1" dirty="0"/>
              <a:t>«Красная ленточка»</a:t>
            </a:r>
            <a:r>
              <a:rPr lang="ru-RU" sz="3200" dirty="0"/>
              <a:t>, приуроченная к Всемирному дню борьбы со СПИДом.</a:t>
            </a:r>
          </a:p>
          <a:p>
            <a:pPr lvl="0"/>
            <a:r>
              <a:rPr lang="ru-RU" sz="3200" dirty="0"/>
              <a:t>День Героев Отечества в школе</a:t>
            </a:r>
          </a:p>
          <a:p>
            <a:pPr lvl="0"/>
            <a:r>
              <a:rPr lang="ru-RU" sz="3200" dirty="0" smtClean="0"/>
              <a:t>Новогодние </a:t>
            </a:r>
            <a:r>
              <a:rPr lang="ru-RU" sz="3200" dirty="0"/>
              <a:t>праздники  в 1-11 классах</a:t>
            </a:r>
          </a:p>
          <a:p>
            <a:pPr lvl="0"/>
            <a:r>
              <a:rPr lang="tt-RU" sz="3200" dirty="0"/>
              <a:t>Час кода в России</a:t>
            </a:r>
            <a:endParaRPr lang="ru-RU" sz="3200" dirty="0"/>
          </a:p>
          <a:p>
            <a:pPr lvl="0"/>
            <a:r>
              <a:rPr lang="tt-RU" sz="3200" dirty="0"/>
              <a:t>Республиканский конкурс “Надо </a:t>
            </a:r>
            <a:r>
              <a:rPr lang="ru-RU" sz="3200" dirty="0" smtClean="0"/>
              <a:t>жить </a:t>
            </a:r>
            <a:r>
              <a:rPr lang="tt-RU" sz="3200" dirty="0" smtClean="0"/>
              <a:t>честно</a:t>
            </a:r>
            <a:r>
              <a:rPr lang="tt-RU" sz="3200" dirty="0"/>
              <a:t>”</a:t>
            </a:r>
            <a:endParaRPr lang="ru-RU" sz="3200" dirty="0"/>
          </a:p>
          <a:p>
            <a:pPr lvl="0"/>
            <a:r>
              <a:rPr lang="tt-RU" sz="3200" dirty="0"/>
              <a:t>Сотрудничество с районной библиотекой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2420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1052736"/>
            <a:ext cx="88087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Январь – Февраль</a:t>
            </a:r>
            <a:endParaRPr lang="ru-RU" sz="3600" dirty="0"/>
          </a:p>
          <a:p>
            <a:pPr lvl="0"/>
            <a:r>
              <a:rPr lang="ru-RU" sz="3600" dirty="0"/>
              <a:t>Патриотический урок посвященный 71-летию Победы над фашизмом </a:t>
            </a:r>
          </a:p>
          <a:p>
            <a:pPr lvl="0"/>
            <a:r>
              <a:rPr lang="ru-RU" sz="3600" dirty="0"/>
              <a:t>Акция «Очистка памятника погибшим комсомольцам»</a:t>
            </a:r>
          </a:p>
          <a:p>
            <a:pPr lvl="0"/>
            <a:r>
              <a:rPr lang="ru-RU" sz="3600" dirty="0"/>
              <a:t>Акция «Поздравь ветерана»</a:t>
            </a:r>
          </a:p>
          <a:p>
            <a:pPr lvl="0"/>
            <a:r>
              <a:rPr lang="ru-RU" sz="3600" dirty="0"/>
              <a:t>Навстречу </a:t>
            </a:r>
            <a:r>
              <a:rPr lang="ru-RU" sz="3600" dirty="0" smtClean="0"/>
              <a:t>71-летию </a:t>
            </a:r>
            <a:r>
              <a:rPr lang="ru-RU" sz="3600" dirty="0"/>
              <a:t>Великой Победы</a:t>
            </a:r>
          </a:p>
          <a:p>
            <a:pPr lvl="0"/>
            <a:r>
              <a:rPr lang="ru-RU" sz="3600" dirty="0"/>
              <a:t>Шефская помощь</a:t>
            </a:r>
          </a:p>
          <a:p>
            <a:pPr lvl="0"/>
            <a:r>
              <a:rPr lang="ru-RU" sz="3600" dirty="0"/>
              <a:t>Общешкольный сбор макулатуры</a:t>
            </a:r>
          </a:p>
        </p:txBody>
      </p:sp>
    </p:spTree>
    <p:extLst>
      <p:ext uri="{BB962C8B-B14F-4D97-AF65-F5344CB8AC3E}">
        <p14:creationId xmlns:p14="http://schemas.microsoft.com/office/powerpoint/2010/main" val="1230497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Март – апрель</a:t>
            </a:r>
            <a:endParaRPr lang="ru-RU" sz="3600" dirty="0"/>
          </a:p>
          <a:p>
            <a:pPr lvl="0"/>
            <a:r>
              <a:rPr lang="ru-RU" sz="3600" dirty="0" err="1"/>
              <a:t>Профориентационная</a:t>
            </a:r>
            <a:r>
              <a:rPr lang="ru-RU" sz="3600" dirty="0"/>
              <a:t> работа с выпускниками</a:t>
            </a:r>
          </a:p>
          <a:p>
            <a:pPr lvl="0"/>
            <a:r>
              <a:rPr lang="ru-RU" sz="3600" dirty="0" smtClean="0"/>
              <a:t>Военно </a:t>
            </a:r>
            <a:r>
              <a:rPr lang="ru-RU" sz="3600" dirty="0"/>
              <a:t>– спортивная игра «</a:t>
            </a:r>
            <a:r>
              <a:rPr lang="ru-RU" sz="3600" dirty="0" smtClean="0"/>
              <a:t>Зарница»</a:t>
            </a:r>
            <a:endParaRPr lang="ru-RU" sz="3600" dirty="0"/>
          </a:p>
          <a:p>
            <a:pPr lvl="0"/>
            <a:r>
              <a:rPr lang="ru-RU" sz="3600" dirty="0"/>
              <a:t>«Этих дней не смолкнет слава»</a:t>
            </a:r>
          </a:p>
          <a:p>
            <a:pPr lvl="0"/>
            <a:r>
              <a:rPr lang="ru-RU" sz="3600" dirty="0"/>
              <a:t>Республиканская акция «Весенняя неделя добра»</a:t>
            </a:r>
          </a:p>
          <a:p>
            <a:pPr lvl="0"/>
            <a:r>
              <a:rPr lang="ru-RU" sz="3600" dirty="0"/>
              <a:t>Акция «Юный велосипедист»</a:t>
            </a:r>
          </a:p>
          <a:p>
            <a:pPr lvl="0"/>
            <a:r>
              <a:rPr lang="ru-RU" sz="3600" dirty="0"/>
              <a:t>Уроки мужества к </a:t>
            </a:r>
            <a:r>
              <a:rPr lang="ru-RU" sz="3600" dirty="0" smtClean="0"/>
              <a:t>71-летию </a:t>
            </a:r>
            <a:r>
              <a:rPr lang="ru-RU" sz="3600" dirty="0"/>
              <a:t>Победы</a:t>
            </a:r>
          </a:p>
        </p:txBody>
      </p:sp>
    </p:spTree>
    <p:extLst>
      <p:ext uri="{BB962C8B-B14F-4D97-AF65-F5344CB8AC3E}">
        <p14:creationId xmlns:p14="http://schemas.microsoft.com/office/powerpoint/2010/main" val="30917985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1958975" y="357188"/>
            <a:ext cx="53514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ru-RU" altLang="ru-RU" sz="2800" b="1">
                <a:solidFill>
                  <a:srgbClr val="080808"/>
                </a:solidFill>
                <a:cs typeface="Times New Roman" pitchFamily="18" charset="0"/>
              </a:rPr>
              <a:t>Общий охват учащихся школы </a:t>
            </a:r>
          </a:p>
          <a:p>
            <a:pPr algn="ctr" eaLnBrk="0" hangingPunct="0"/>
            <a:r>
              <a:rPr kumimoji="0" lang="ru-RU" altLang="ru-RU" sz="2800" b="1">
                <a:solidFill>
                  <a:srgbClr val="080808"/>
                </a:solidFill>
                <a:cs typeface="Times New Roman" pitchFamily="18" charset="0"/>
              </a:rPr>
              <a:t>дополнительным образованием</a:t>
            </a:r>
            <a:endParaRPr kumimoji="0" lang="ru-RU" altLang="ru-RU" sz="2800" b="1">
              <a:solidFill>
                <a:srgbClr val="080808"/>
              </a:solidFill>
              <a:latin typeface="Verdana" pitchFamily="34" charset="0"/>
            </a:endParaRP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549275"/>
            <a:ext cx="12954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173879"/>
              </p:ext>
            </p:extLst>
          </p:nvPr>
        </p:nvGraphicFramePr>
        <p:xfrm>
          <a:off x="683568" y="1833563"/>
          <a:ext cx="7559676" cy="4638759"/>
        </p:xfrm>
        <a:graphic>
          <a:graphicData uri="http://schemas.openxmlformats.org/drawingml/2006/table">
            <a:tbl>
              <a:tblPr/>
              <a:tblGrid>
                <a:gridCol w="3168089"/>
                <a:gridCol w="1367637"/>
                <a:gridCol w="1543323"/>
                <a:gridCol w="1480627"/>
              </a:tblGrid>
              <a:tr h="808979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Учебные годы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2013/2014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2014/2015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2015/2016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490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Количество обучающихся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312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318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346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713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Доп. образование через кружки ОУ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236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210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 </a:t>
                      </a:r>
                      <a:r>
                        <a:rPr lang="ru-RU" sz="1600" kern="1200" dirty="0" smtClean="0">
                          <a:effectLst/>
                        </a:rPr>
                        <a:t>226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979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Доп. образование в</a:t>
                      </a:r>
                      <a:endParaRPr lang="ru-RU" sz="1600">
                        <a:effectLst/>
                      </a:endParaRPr>
                    </a:p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 МУ «ЦВР» района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150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163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</a:rPr>
                        <a:t>168</a:t>
                      </a:r>
                      <a:r>
                        <a:rPr lang="ru-RU" sz="1600" kern="12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490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Спортивные секции                                                               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35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36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 </a:t>
                      </a:r>
                      <a:r>
                        <a:rPr lang="ru-RU" sz="1600" kern="1200" dirty="0" smtClean="0">
                          <a:effectLst/>
                        </a:rPr>
                        <a:t>35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569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Всего учащихся, охваченных дополнительным образованием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293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299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 </a:t>
                      </a:r>
                      <a:r>
                        <a:rPr lang="ru-RU" sz="1600" kern="1200" dirty="0" smtClean="0">
                          <a:effectLst/>
                        </a:rPr>
                        <a:t>301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979">
                <a:tc>
                  <a:txBody>
                    <a:bodyPr/>
                    <a:lstStyle/>
                    <a:p>
                      <a:pPr indent="27432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Охват учащихся дополнит. образованием в %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93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95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675" marR="6667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27432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</a:rPr>
                        <a:t>96</a:t>
                      </a:r>
                      <a:r>
                        <a:rPr lang="ru-RU" sz="1600" kern="12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60425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Центр внешкольной работы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Районная центральная библиотека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Детская школа искусств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Молодежный досуговый центр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Выпускники школы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Администрация Черемшанского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Телерадиокомпания «Черемшан»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Центральная районная больница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ДОУ «Ромашка», «Берёзка»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Институт развития образования РТ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Филиал федерального государственного автономного образовательного учреждения высшего профессионального образования «Казанский (приволжский) федеральный университет </a:t>
            </a:r>
            <a:r>
              <a:rPr lang="ru-RU" altLang="ru-RU" sz="2000" dirty="0" err="1" smtClean="0">
                <a:solidFill>
                  <a:srgbClr val="080808"/>
                </a:solidFill>
              </a:rPr>
              <a:t>г.Елабуга</a:t>
            </a:r>
            <a:endParaRPr lang="ru-RU" altLang="ru-RU" sz="2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Прокуратура Черемшанского муниципального района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Отдел полиции Черемшанского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</a:rPr>
              <a:t>Представители бизнеса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</a:endParaRP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88913"/>
            <a:ext cx="89916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    </a:t>
            </a:r>
            <a:r>
              <a:rPr lang="ru-RU" altLang="ru-RU" sz="4000" dirty="0" smtClean="0">
                <a:solidFill>
                  <a:srgbClr val="080808"/>
                </a:solidFill>
              </a:rPr>
              <a:t>Социальное 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      партнёрство</a:t>
            </a: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2954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2413" cy="5445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dirty="0"/>
              <a:t>В 2015/2016  учебном году перед методической службой школы стоит цель: </a:t>
            </a:r>
            <a:r>
              <a:rPr lang="ru-RU" sz="1400" i="1" dirty="0"/>
              <a:t>непрерывное совершенствование профес­сиональной компетентности учителей школы как условие реализации цели обеспечения изменений в структуре, содержании и организации образовательного процесса, способствующих формированию конкурентоспособной личности.</a:t>
            </a: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Для </a:t>
            </a:r>
            <a:r>
              <a:rPr lang="ru-RU" sz="1400" dirty="0"/>
              <a:t>ее реализации необходимо решить следующие задачи:</a:t>
            </a:r>
          </a:p>
          <a:p>
            <a:pPr lvl="0"/>
            <a:r>
              <a:rPr lang="ru-RU" sz="1400" dirty="0"/>
              <a:t>Продолжить работу по повышению качества обучения. Не допускать снижение качества обучения ниже районного уровня.</a:t>
            </a:r>
          </a:p>
          <a:p>
            <a:pPr lvl="0"/>
            <a:r>
              <a:rPr lang="ru-RU" sz="1400" dirty="0"/>
              <a:t>Продолжить работу, нацеленную на предупреждение возникновения резерва учеников, имеющих одну оценку «3» в четверти.</a:t>
            </a:r>
          </a:p>
          <a:p>
            <a:pPr lvl="0"/>
            <a:r>
              <a:rPr lang="ru-RU" sz="1400" dirty="0"/>
              <a:t>Обеспечить дальнейшее внедрение в образовательный процесс метода проектов, исследовательской деятельности, а также отдельных элементов различных технологий открытого образования.</a:t>
            </a:r>
          </a:p>
          <a:p>
            <a:pPr lvl="0"/>
            <a:r>
              <a:rPr lang="ru-RU" sz="1400" dirty="0"/>
              <a:t>Продолжить работу по отработке навыков тестирования как одного из видов контроля над </a:t>
            </a:r>
            <a:r>
              <a:rPr lang="ru-RU" sz="1400" dirty="0" err="1"/>
              <a:t>общеучебными</a:t>
            </a:r>
            <a:r>
              <a:rPr lang="ru-RU" sz="1400" dirty="0"/>
              <a:t> и предметными учебными действиями учащихся с целью подготовки учащихся к успешной сдаче ГИА,  ЕГЭ.</a:t>
            </a:r>
          </a:p>
          <a:p>
            <a:pPr lvl="0"/>
            <a:r>
              <a:rPr lang="ru-RU" sz="1400" dirty="0"/>
              <a:t>Закончить  работу по разработке и внедрению модернизированной системы оценивания результатов образовательной деятельности школьников и учителей.</a:t>
            </a:r>
          </a:p>
          <a:p>
            <a:pPr lvl="0"/>
            <a:r>
              <a:rPr lang="ru-RU" sz="1400" dirty="0"/>
              <a:t>Продолжить работу по развитию исследовательской и проектной деятельности учащихся, в связи с чем обеспечить активное участие школьников в работе различных республиканских научно-практических и научно-исследовательских конференций.</a:t>
            </a:r>
          </a:p>
          <a:p>
            <a:pPr lvl="0"/>
            <a:r>
              <a:rPr lang="ru-RU" sz="1400" dirty="0"/>
              <a:t>Продолжить работу с мотивированными учащимися, направленную на участие в предметных олимпиадах, интеллектуальных марафонах.</a:t>
            </a:r>
          </a:p>
          <a:p>
            <a:pPr lvl="0"/>
            <a:r>
              <a:rPr lang="ru-RU" sz="1400" dirty="0"/>
              <a:t>Продолжить работу по расширению единого образовательного пространства школы, используя новые технологии (Интернет, библиотека,   зарождающееся школьное телевидение).</a:t>
            </a:r>
          </a:p>
          <a:p>
            <a:pPr lvl="0"/>
            <a:r>
              <a:rPr lang="ru-RU" sz="1400" dirty="0"/>
              <a:t>Проводить работу по поиску новых методов в подготовке и прове­дению педсоветов. </a:t>
            </a:r>
          </a:p>
          <a:p>
            <a:pPr lvl="0"/>
            <a:r>
              <a:rPr lang="ru-RU" sz="1400" dirty="0"/>
              <a:t>Продолжить работу по развитию материально-технической базы школы.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080808"/>
                </a:solidFill>
              </a:rPr>
              <a:t>Основные направления ближайшего развития школы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5" y="404813"/>
            <a:ext cx="2928938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906588" y="3860800"/>
            <a:ext cx="7237412" cy="566738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Наша школа – 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Школа Превосходства –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школа радости и успеха!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0" y="5229225"/>
            <a:ext cx="5692775" cy="701675"/>
          </a:xfrm>
        </p:spPr>
        <p:txBody>
          <a:bodyPr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844824"/>
            <a:ext cx="7992888" cy="4560888"/>
          </a:xfrm>
        </p:spPr>
        <p:txBody>
          <a:bodyPr/>
          <a:lstStyle/>
          <a:p>
            <a:pPr eaLnBrk="1" hangingPunct="1"/>
            <a:endParaRPr lang="ru-RU" altLang="ru-RU" dirty="0" smtClean="0">
              <a:solidFill>
                <a:srgbClr val="080808"/>
              </a:solidFill>
            </a:endParaRPr>
          </a:p>
          <a:p>
            <a:r>
              <a:rPr lang="ru-RU" b="1" dirty="0"/>
              <a:t>Адрес школы:  </a:t>
            </a:r>
            <a:r>
              <a:rPr lang="ru-RU" dirty="0"/>
              <a:t>(423100) с. Черемшан, </a:t>
            </a:r>
            <a:endParaRPr lang="ru-RU" dirty="0" smtClean="0"/>
          </a:p>
          <a:p>
            <a:r>
              <a:rPr lang="ru-RU" dirty="0" smtClean="0"/>
              <a:t>ул</a:t>
            </a:r>
            <a:r>
              <a:rPr lang="ru-RU" dirty="0"/>
              <a:t>. Советская, д.46</a:t>
            </a:r>
          </a:p>
          <a:p>
            <a:r>
              <a:rPr lang="ru-RU" b="1" dirty="0"/>
              <a:t>Е</a:t>
            </a:r>
            <a:r>
              <a:rPr lang="en-US" b="1" dirty="0"/>
              <a:t>-mail:  </a:t>
            </a:r>
            <a:r>
              <a:rPr lang="en-US" dirty="0">
                <a:solidFill>
                  <a:srgbClr val="002060"/>
                </a:solidFill>
              </a:rPr>
              <a:t>sch1.cheremshan@tatar.ru </a:t>
            </a:r>
            <a:r>
              <a:rPr lang="en-US" dirty="0" smtClean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                     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Cher1_58@mail.ru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/>
              <a:t>Сайт школы: </a:t>
            </a:r>
          </a:p>
          <a:p>
            <a:pPr marL="0" indent="0">
              <a:buNone/>
            </a:pPr>
            <a:r>
              <a:rPr lang="en-US" dirty="0" err="1" smtClean="0"/>
              <a:t>htpp</a:t>
            </a:r>
            <a:r>
              <a:rPr lang="en-US" dirty="0"/>
              <a:t>//: edu.tatar.ru/</a:t>
            </a:r>
            <a:r>
              <a:rPr lang="en-US" dirty="0" err="1"/>
              <a:t>cheremshan</a:t>
            </a:r>
            <a:r>
              <a:rPr lang="en-US" dirty="0"/>
              <a:t>/sch1</a:t>
            </a:r>
            <a:endParaRPr lang="ru-RU" dirty="0"/>
          </a:p>
          <a:p>
            <a:r>
              <a:rPr lang="ru-RU" b="1" dirty="0"/>
              <a:t>Телефон \ факс: </a:t>
            </a:r>
            <a:r>
              <a:rPr lang="ru-RU" dirty="0"/>
              <a:t>2-57-35 </a:t>
            </a:r>
          </a:p>
          <a:p>
            <a:pPr eaLnBrk="1" hangingPunct="1">
              <a:buFontTx/>
              <a:buNone/>
            </a:pPr>
            <a:endParaRPr lang="ru-RU" altLang="ru-RU" dirty="0" smtClean="0">
              <a:solidFill>
                <a:srgbClr val="080808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808038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  </a:t>
            </a:r>
            <a:r>
              <a:rPr lang="ru-RU" altLang="ru-RU" sz="5400" b="1" smtClean="0">
                <a:solidFill>
                  <a:srgbClr val="080808"/>
                </a:solidFill>
              </a:rPr>
              <a:t>Адресные </a:t>
            </a:r>
            <a:br>
              <a:rPr lang="ru-RU" altLang="ru-RU" sz="5400" b="1" smtClean="0">
                <a:solidFill>
                  <a:srgbClr val="080808"/>
                </a:solidFill>
              </a:rPr>
            </a:br>
            <a:r>
              <a:rPr lang="ru-RU" altLang="ru-RU" sz="5400" b="1" smtClean="0">
                <a:solidFill>
                  <a:srgbClr val="080808"/>
                </a:solidFill>
              </a:rPr>
              <a:t>данные школы</a:t>
            </a:r>
          </a:p>
        </p:txBody>
      </p:sp>
      <p:pic>
        <p:nvPicPr>
          <p:cNvPr id="14340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379538"/>
            <a:ext cx="7810500" cy="49291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Основной язык обучения – </a:t>
            </a:r>
            <a:r>
              <a:rPr lang="ru-RU" altLang="ru-RU" sz="2000" i="1" dirty="0" smtClean="0">
                <a:solidFill>
                  <a:srgbClr val="080808"/>
                </a:solidFill>
                <a:latin typeface="Times New Roman" pitchFamily="18" charset="0"/>
              </a:rPr>
              <a:t>русский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Режим обучения: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Уроки проводятся в одну смену.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Продолжительность урока – 45 минут.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Занятия по 35 минут  проводятся пять дней в неделю только в первом классе.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Длительность перемен -10 мин.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Во второй половине дня на базе школы работают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 группы продленного дня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 творческие объединения кружковцев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 спортивные секции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В школе созданы все условия для изучения </a:t>
            </a:r>
            <a:r>
              <a:rPr lang="ru-RU" altLang="ru-RU" sz="2000" i="1" dirty="0" smtClean="0">
                <a:solidFill>
                  <a:srgbClr val="080808"/>
                </a:solidFill>
                <a:latin typeface="Times New Roman" pitchFamily="18" charset="0"/>
              </a:rPr>
              <a:t>двух государственных языков </a:t>
            </a: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Республики Татарстан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Изучаемый иностранный язык – </a:t>
            </a:r>
            <a:r>
              <a:rPr lang="ru-RU" altLang="ru-RU" sz="2000" i="1" dirty="0" smtClean="0">
                <a:solidFill>
                  <a:srgbClr val="080808"/>
                </a:solidFill>
                <a:latin typeface="Times New Roman" pitchFamily="18" charset="0"/>
              </a:rPr>
              <a:t>английский</a:t>
            </a:r>
            <a:r>
              <a:rPr lang="ru-RU" altLang="ru-RU" sz="2000" i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57200"/>
            <a:ext cx="7371928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Режим обучения</a:t>
            </a:r>
          </a:p>
        </p:txBody>
      </p:sp>
      <p:pic>
        <p:nvPicPr>
          <p:cNvPr id="1536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96752"/>
            <a:ext cx="8890893" cy="532787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    В 1-ый класс дети принимаются  по заявлению родителей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 с 1-го февраля возрастом не менее 6 лет и 6 месяцев и не более 8 лет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на 1 сентября текущего года с приложением медицинской карты.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2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     Для   приема   в    10-е   классы   необходимо   представить   следующие документы: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- заявление родителей (законных представителей);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медицинская карта;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копия свидетельства о рождении;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копия документа  и документ о получении основного общего образования государственного образца;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личное дело.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dirty="0" smtClean="0">
                <a:solidFill>
                  <a:srgbClr val="080808"/>
                </a:solidFill>
                <a:latin typeface="Times New Roman" pitchFamily="18" charset="0"/>
              </a:rPr>
              <a:t>      Заявление о приёме ребёнка в школу можно подать через интернет-приёмную директора в системе «Электронное образование РТ» на сайте школы.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57200"/>
            <a:ext cx="7371928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Приём в школу</a:t>
            </a:r>
          </a:p>
        </p:txBody>
      </p:sp>
      <p:pic>
        <p:nvPicPr>
          <p:cNvPr id="16388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 idx="4294967295"/>
          </p:nvPr>
        </p:nvSpPr>
        <p:spPr>
          <a:xfrm>
            <a:off x="0" y="233363"/>
            <a:ext cx="7739063" cy="1250950"/>
          </a:xfrm>
        </p:spPr>
        <p:txBody>
          <a:bodyPr lIns="91440" tIns="45720" rIns="91440" bIns="45720" anchorCtr="1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7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Миссия </a:t>
            </a:r>
            <a:r>
              <a:rPr lang="ru-RU" sz="57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школы:</a:t>
            </a:r>
            <a:endParaRPr lang="ru-RU" sz="57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4294967295"/>
          </p:nvPr>
        </p:nvSpPr>
        <p:spPr>
          <a:xfrm>
            <a:off x="250825" y="1500188"/>
            <a:ext cx="8893175" cy="49291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b="1" i="1" dirty="0" smtClean="0"/>
              <a:t>Конкурентоспособное </a:t>
            </a:r>
            <a:r>
              <a:rPr lang="ru-RU" b="1" i="1" dirty="0"/>
              <a:t>образовательное учреждение,  предоставляющее доступные бесплатные  качественные услуги, удовлетворяющие  запросам личности, государства, общества и рынка труда, обеспечивающие условия  для жизни и сохранности здоровья, для усвоения образовательного стандарта, формирующие толерантную личность, знающую и признающую  национальную культуру.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b="1" i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57188"/>
            <a:ext cx="8229600" cy="1487487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направления внутренней политики</a:t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школы</a:t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b="1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989138"/>
            <a:ext cx="7772400" cy="46085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Развитие самостоятельности и способности к самоорганизации, саморазвитию;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Развитие способности к созидательной деятельности;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Формирование правовой культуры высокого уровня;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Воспитание толерантности;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5. Полный поворот к личности ученика;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6. Переход к универсально-профильному образованию;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7. Широкое вовлечение родителей, представителей местного сообщества,  учеников в процесс управления школой;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8.Дальнейшая компьютеризация как процесс подготовки школьника к жизни в условиях новых информационных технологий;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9.Активизация деятельности психологической и социологической службы в определении перспектив развития личности.</a:t>
            </a:r>
          </a:p>
        </p:txBody>
      </p:sp>
      <p:pic>
        <p:nvPicPr>
          <p:cNvPr id="1843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404813"/>
            <a:ext cx="1296987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1634</TotalTime>
  <Words>3453</Words>
  <Application>Microsoft Office PowerPoint</Application>
  <PresentationFormat>Экран (4:3)</PresentationFormat>
  <Paragraphs>820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Открытая</vt:lpstr>
      <vt:lpstr>           Муниципальное бюджетное общеобразовательное учреждение  «Черемшанская средняя общеобразовательная школа №1 имени Петра Семеновича Курасанова» Черемшанского муниципального района Республики Татарстан  Публичный доклад директора школы Плотникова Виктора александровича</vt:lpstr>
      <vt:lpstr>Этапы становления         школы</vt:lpstr>
      <vt:lpstr>Назначение  программы</vt:lpstr>
      <vt:lpstr>Нормативные  документы</vt:lpstr>
      <vt:lpstr>    Адресные  данные школы</vt:lpstr>
      <vt:lpstr>Режим обучения</vt:lpstr>
      <vt:lpstr>Приём в школу</vt:lpstr>
      <vt:lpstr>Миссия школы:</vt:lpstr>
      <vt:lpstr> Основные направления внутренней политики  школы </vt:lpstr>
      <vt:lpstr>Состав обучающихся    в школе </vt:lpstr>
      <vt:lpstr> Данные сохранности контингента учащихся </vt:lpstr>
      <vt:lpstr>Результаты   социологических исследований семей обучающихся  в 2015-2016 учебном году</vt:lpstr>
      <vt:lpstr>Органы ученического   самоуправления в правовой сфере школы. </vt:lpstr>
      <vt:lpstr>Административная         команда</vt:lpstr>
      <vt:lpstr>Материально-техническая             база школы</vt:lpstr>
      <vt:lpstr>Единая форма        одежды</vt:lpstr>
      <vt:lpstr>Учебный план</vt:lpstr>
      <vt:lpstr>Вариативное  образование</vt:lpstr>
      <vt:lpstr>  Реализация Закона  «О языках народов РТ»</vt:lpstr>
      <vt:lpstr>Кадровое обеспечение</vt:lpstr>
      <vt:lpstr>          Кадровое   обеспечение:           Лучшие учителя</vt:lpstr>
      <vt:lpstr>Презентация PowerPoint</vt:lpstr>
      <vt:lpstr>Презентация PowerPoint</vt:lpstr>
      <vt:lpstr>          Показатели  качества и успеваемости</vt:lpstr>
      <vt:lpstr>Результаты выпускных экзаменов за  курс основной общей школы за  2014-2015 учебный год</vt:lpstr>
      <vt:lpstr>Мониторинг результатов ЕГЭ за 6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Медицинское сопровождение  учебно-воспитательного процесса</vt:lpstr>
      <vt:lpstr>Организация питания</vt:lpstr>
      <vt:lpstr> Обеспечение  безопасности</vt:lpstr>
      <vt:lpstr>Организация воспитательного процесса в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Социальное        партнёрство</vt:lpstr>
      <vt:lpstr>  Основные направления ближайшего развития школы</vt:lpstr>
      <vt:lpstr>Наша школа –  Школа Превосходства – школа радости и успеха!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СОШ</cp:lastModifiedBy>
  <cp:revision>221</cp:revision>
  <dcterms:created xsi:type="dcterms:W3CDTF">2007-03-14T10:06:30Z</dcterms:created>
  <dcterms:modified xsi:type="dcterms:W3CDTF">2016-04-28T12:21:03Z</dcterms:modified>
</cp:coreProperties>
</file>